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D2CE04F1-DEBE-4F92-A884-9CA9FCCEC684}" type="datetimeFigureOut">
              <a:rPr lang="sv-SE" smtClean="0"/>
              <a:t>2018-01-21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AEAAFE-60E6-4EEC-BF16-B342C1545890}" type="slidenum">
              <a:rPr lang="sv-SE" smtClean="0"/>
              <a:t>‹#›</a:t>
            </a:fld>
            <a:endParaRPr lang="sv-SE"/>
          </a:p>
        </p:txBody>
      </p:sp>
    </p:spTree>
    <p:extLst>
      <p:ext uri="{BB962C8B-B14F-4D97-AF65-F5344CB8AC3E}">
        <p14:creationId xmlns:p14="http://schemas.microsoft.com/office/powerpoint/2010/main" val="2687630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2CE04F1-DEBE-4F92-A884-9CA9FCCEC684}" type="datetimeFigureOut">
              <a:rPr lang="sv-SE" smtClean="0"/>
              <a:t>2018-01-21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AEAAFE-60E6-4EEC-BF16-B342C1545890}" type="slidenum">
              <a:rPr lang="sv-SE" smtClean="0"/>
              <a:t>‹#›</a:t>
            </a:fld>
            <a:endParaRPr lang="sv-SE"/>
          </a:p>
        </p:txBody>
      </p:sp>
    </p:spTree>
    <p:extLst>
      <p:ext uri="{BB962C8B-B14F-4D97-AF65-F5344CB8AC3E}">
        <p14:creationId xmlns:p14="http://schemas.microsoft.com/office/powerpoint/2010/main" val="86875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2CE04F1-DEBE-4F92-A884-9CA9FCCEC684}" type="datetimeFigureOut">
              <a:rPr lang="sv-SE" smtClean="0"/>
              <a:t>2018-01-21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AEAAFE-60E6-4EEC-BF16-B342C1545890}" type="slidenum">
              <a:rPr lang="sv-SE" smtClean="0"/>
              <a:t>‹#›</a:t>
            </a:fld>
            <a:endParaRPr lang="sv-SE"/>
          </a:p>
        </p:txBody>
      </p:sp>
    </p:spTree>
    <p:extLst>
      <p:ext uri="{BB962C8B-B14F-4D97-AF65-F5344CB8AC3E}">
        <p14:creationId xmlns:p14="http://schemas.microsoft.com/office/powerpoint/2010/main" val="426142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2CE04F1-DEBE-4F92-A884-9CA9FCCEC684}" type="datetimeFigureOut">
              <a:rPr lang="sv-SE" smtClean="0"/>
              <a:t>2018-01-21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AEAAFE-60E6-4EEC-BF16-B342C1545890}" type="slidenum">
              <a:rPr lang="sv-SE" smtClean="0"/>
              <a:t>‹#›</a:t>
            </a:fld>
            <a:endParaRPr lang="sv-SE"/>
          </a:p>
        </p:txBody>
      </p:sp>
    </p:spTree>
    <p:extLst>
      <p:ext uri="{BB962C8B-B14F-4D97-AF65-F5344CB8AC3E}">
        <p14:creationId xmlns:p14="http://schemas.microsoft.com/office/powerpoint/2010/main" val="209361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D2CE04F1-DEBE-4F92-A884-9CA9FCCEC684}" type="datetimeFigureOut">
              <a:rPr lang="sv-SE" smtClean="0"/>
              <a:t>2018-01-21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AEAAFE-60E6-4EEC-BF16-B342C1545890}" type="slidenum">
              <a:rPr lang="sv-SE" smtClean="0"/>
              <a:t>‹#›</a:t>
            </a:fld>
            <a:endParaRPr lang="sv-SE"/>
          </a:p>
        </p:txBody>
      </p:sp>
    </p:spTree>
    <p:extLst>
      <p:ext uri="{BB962C8B-B14F-4D97-AF65-F5344CB8AC3E}">
        <p14:creationId xmlns:p14="http://schemas.microsoft.com/office/powerpoint/2010/main" val="283309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D2CE04F1-DEBE-4F92-A884-9CA9FCCEC684}" type="datetimeFigureOut">
              <a:rPr lang="sv-SE" smtClean="0"/>
              <a:t>2018-01-21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AAEAAFE-60E6-4EEC-BF16-B342C1545890}" type="slidenum">
              <a:rPr lang="sv-SE" smtClean="0"/>
              <a:t>‹#›</a:t>
            </a:fld>
            <a:endParaRPr lang="sv-SE"/>
          </a:p>
        </p:txBody>
      </p:sp>
    </p:spTree>
    <p:extLst>
      <p:ext uri="{BB962C8B-B14F-4D97-AF65-F5344CB8AC3E}">
        <p14:creationId xmlns:p14="http://schemas.microsoft.com/office/powerpoint/2010/main" val="168330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29842" y="2505075"/>
            <a:ext cx="3868340"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4629150" y="2505075"/>
            <a:ext cx="3887391"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D2CE04F1-DEBE-4F92-A884-9CA9FCCEC684}" type="datetimeFigureOut">
              <a:rPr lang="sv-SE" smtClean="0"/>
              <a:t>2018-01-21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AAEAAFE-60E6-4EEC-BF16-B342C1545890}" type="slidenum">
              <a:rPr lang="sv-SE" smtClean="0"/>
              <a:t>‹#›</a:t>
            </a:fld>
            <a:endParaRPr lang="sv-SE"/>
          </a:p>
        </p:txBody>
      </p:sp>
    </p:spTree>
    <p:extLst>
      <p:ext uri="{BB962C8B-B14F-4D97-AF65-F5344CB8AC3E}">
        <p14:creationId xmlns:p14="http://schemas.microsoft.com/office/powerpoint/2010/main" val="2428455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D2CE04F1-DEBE-4F92-A884-9CA9FCCEC684}" type="datetimeFigureOut">
              <a:rPr lang="sv-SE" smtClean="0"/>
              <a:t>2018-01-21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AAEAAFE-60E6-4EEC-BF16-B342C1545890}" type="slidenum">
              <a:rPr lang="sv-SE" smtClean="0"/>
              <a:t>‹#›</a:t>
            </a:fld>
            <a:endParaRPr lang="sv-SE"/>
          </a:p>
        </p:txBody>
      </p:sp>
    </p:spTree>
    <p:extLst>
      <p:ext uri="{BB962C8B-B14F-4D97-AF65-F5344CB8AC3E}">
        <p14:creationId xmlns:p14="http://schemas.microsoft.com/office/powerpoint/2010/main" val="96523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E04F1-DEBE-4F92-A884-9CA9FCCEC684}" type="datetimeFigureOut">
              <a:rPr lang="sv-SE" smtClean="0"/>
              <a:t>2018-01-21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CAAEAAFE-60E6-4EEC-BF16-B342C1545890}" type="slidenum">
              <a:rPr lang="sv-SE" smtClean="0"/>
              <a:t>‹#›</a:t>
            </a:fld>
            <a:endParaRPr lang="sv-SE"/>
          </a:p>
        </p:txBody>
      </p:sp>
    </p:spTree>
    <p:extLst>
      <p:ext uri="{BB962C8B-B14F-4D97-AF65-F5344CB8AC3E}">
        <p14:creationId xmlns:p14="http://schemas.microsoft.com/office/powerpoint/2010/main" val="17609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D2CE04F1-DEBE-4F92-A884-9CA9FCCEC684}" type="datetimeFigureOut">
              <a:rPr lang="sv-SE" smtClean="0"/>
              <a:t>2018-01-21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AAEAAFE-60E6-4EEC-BF16-B342C1545890}" type="slidenum">
              <a:rPr lang="sv-SE" smtClean="0"/>
              <a:t>‹#›</a:t>
            </a:fld>
            <a:endParaRPr lang="sv-SE"/>
          </a:p>
        </p:txBody>
      </p:sp>
    </p:spTree>
    <p:extLst>
      <p:ext uri="{BB962C8B-B14F-4D97-AF65-F5344CB8AC3E}">
        <p14:creationId xmlns:p14="http://schemas.microsoft.com/office/powerpoint/2010/main" val="274519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D2CE04F1-DEBE-4F92-A884-9CA9FCCEC684}" type="datetimeFigureOut">
              <a:rPr lang="sv-SE" smtClean="0"/>
              <a:t>2018-01-21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AAEAAFE-60E6-4EEC-BF16-B342C1545890}" type="slidenum">
              <a:rPr lang="sv-SE" smtClean="0"/>
              <a:t>‹#›</a:t>
            </a:fld>
            <a:endParaRPr lang="sv-SE"/>
          </a:p>
        </p:txBody>
      </p:sp>
    </p:spTree>
    <p:extLst>
      <p:ext uri="{BB962C8B-B14F-4D97-AF65-F5344CB8AC3E}">
        <p14:creationId xmlns:p14="http://schemas.microsoft.com/office/powerpoint/2010/main" val="396508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E04F1-DEBE-4F92-A884-9CA9FCCEC684}" type="datetimeFigureOut">
              <a:rPr lang="sv-SE" smtClean="0"/>
              <a:t>2018-01-21</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EAAFE-60E6-4EEC-BF16-B342C1545890}" type="slidenum">
              <a:rPr lang="sv-SE" smtClean="0"/>
              <a:t>‹#›</a:t>
            </a:fld>
            <a:endParaRPr lang="sv-SE"/>
          </a:p>
        </p:txBody>
      </p:sp>
    </p:spTree>
    <p:extLst>
      <p:ext uri="{BB962C8B-B14F-4D97-AF65-F5344CB8AC3E}">
        <p14:creationId xmlns:p14="http://schemas.microsoft.com/office/powerpoint/2010/main" val="1974345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venskgolf.se/artiklar/artiklar/20170301/usga-och-ra-forselar-stora-regelforandringar/?page=11"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p:nvPr/>
        </p:nvPicPr>
        <p:blipFill rotWithShape="1">
          <a:blip r:embed="rId2"/>
          <a:srcRect l="26931" t="18395" r="27704" b="13052"/>
          <a:stretch/>
        </p:blipFill>
        <p:spPr bwMode="auto">
          <a:xfrm>
            <a:off x="1500156" y="526150"/>
            <a:ext cx="5955720" cy="4925081"/>
          </a:xfrm>
          <a:prstGeom prst="rect">
            <a:avLst/>
          </a:prstGeom>
          <a:ln>
            <a:noFill/>
          </a:ln>
          <a:extLst>
            <a:ext uri="{53640926-AAD7-44D8-BBD7-CCE9431645EC}">
              <a14:shadowObscured xmlns:a14="http://schemas.microsoft.com/office/drawing/2010/main"/>
            </a:ext>
          </a:extLst>
        </p:spPr>
      </p:pic>
      <p:sp>
        <p:nvSpPr>
          <p:cNvPr id="2" name="textruta 1"/>
          <p:cNvSpPr txBox="1"/>
          <p:nvPr/>
        </p:nvSpPr>
        <p:spPr>
          <a:xfrm>
            <a:off x="1288884" y="6135642"/>
            <a:ext cx="7111014" cy="196208"/>
          </a:xfrm>
          <a:prstGeom prst="rect">
            <a:avLst/>
          </a:prstGeom>
          <a:noFill/>
        </p:spPr>
        <p:txBody>
          <a:bodyPr wrap="square" rtlCol="0">
            <a:spAutoFit/>
          </a:bodyPr>
          <a:lstStyle/>
          <a:p>
            <a:r>
              <a:rPr lang="sv-SE" sz="675" b="1" dirty="0">
                <a:latin typeface="Verdana" panose="020B0604030504040204" pitchFamily="34" charset="0"/>
                <a:ea typeface="Verdana" panose="020B0604030504040204" pitchFamily="34" charset="0"/>
                <a:cs typeface="Verdana" panose="020B0604030504040204" pitchFamily="34" charset="0"/>
              </a:rPr>
              <a:t>( </a:t>
            </a:r>
            <a:r>
              <a:rPr lang="sv-SE" sz="675" b="1" u="sng" dirty="0">
                <a:latin typeface="Verdana" panose="020B0604030504040204" pitchFamily="34" charset="0"/>
                <a:ea typeface="Verdana" panose="020B0604030504040204" pitchFamily="34" charset="0"/>
                <a:cs typeface="Verdana" panose="020B0604030504040204" pitchFamily="34" charset="0"/>
                <a:hlinkClick r:id="rId3"/>
              </a:rPr>
              <a:t>http://www.svenskgolf.se/artiklar/artiklar/20170301/usga-och-ra-forselar-stora-regelforandringar/?page=11</a:t>
            </a:r>
            <a:r>
              <a:rPr lang="sv-SE" sz="675" b="1" dirty="0">
                <a:latin typeface="Verdana" panose="020B0604030504040204" pitchFamily="34" charset="0"/>
                <a:ea typeface="Verdana" panose="020B0604030504040204" pitchFamily="34" charset="0"/>
                <a:cs typeface="Verdana" panose="020B0604030504040204" pitchFamily="34" charset="0"/>
              </a:rPr>
              <a:t> )</a:t>
            </a:r>
            <a:endParaRPr lang="sv-SE" sz="675" dirty="0">
              <a:latin typeface="Verdana" panose="020B0604030504040204" pitchFamily="34" charset="0"/>
              <a:ea typeface="Verdana" panose="020B0604030504040204" pitchFamily="34" charset="0"/>
              <a:cs typeface="Verdana" panose="020B0604030504040204" pitchFamily="34" charset="0"/>
            </a:endParaRPr>
          </a:p>
        </p:txBody>
      </p:sp>
      <p:sp>
        <p:nvSpPr>
          <p:cNvPr id="3" name="textruta 2">
            <a:extLst>
              <a:ext uri="{FF2B5EF4-FFF2-40B4-BE49-F238E27FC236}">
                <a16:creationId xmlns:a16="http://schemas.microsoft.com/office/drawing/2014/main" xmlns="" id="{96666FA4-DEE1-41C8-B336-B71406D096D5}"/>
              </a:ext>
            </a:extLst>
          </p:cNvPr>
          <p:cNvSpPr txBox="1"/>
          <p:nvPr/>
        </p:nvSpPr>
        <p:spPr>
          <a:xfrm>
            <a:off x="1394520" y="5562604"/>
            <a:ext cx="6354959" cy="461665"/>
          </a:xfrm>
          <a:prstGeom prst="rect">
            <a:avLst/>
          </a:prstGeom>
          <a:noFill/>
        </p:spPr>
        <p:txBody>
          <a:bodyPr wrap="square" rtlCol="0">
            <a:spAutoFit/>
          </a:bodyPr>
          <a:lstStyle/>
          <a:p>
            <a:r>
              <a:rPr lang="sv-SE" sz="1200" dirty="0"/>
              <a:t>Det som kommer att hända är att moderniserade och förenklade regler kommer att införas från Jan. 2019 efter beslut sommaren 2018 och att en gemensam världshandicap skall införas från 2020.</a:t>
            </a:r>
          </a:p>
        </p:txBody>
      </p:sp>
    </p:spTree>
    <p:extLst>
      <p:ext uri="{BB962C8B-B14F-4D97-AF65-F5344CB8AC3E}">
        <p14:creationId xmlns:p14="http://schemas.microsoft.com/office/powerpoint/2010/main" val="218987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14472" y="348836"/>
            <a:ext cx="1715055" cy="272133"/>
          </a:xfrm>
        </p:spPr>
        <p:txBody>
          <a:bodyPr>
            <a:noAutofit/>
          </a:bodyPr>
          <a:lstStyle/>
          <a:p>
            <a:r>
              <a:rPr lang="sv-SE" sz="1600" b="1" dirty="0">
                <a:latin typeface="Verdana" panose="020B0604030504040204" pitchFamily="34" charset="0"/>
                <a:ea typeface="Verdana" panose="020B0604030504040204" pitchFamily="34" charset="0"/>
                <a:cs typeface="Verdana" panose="020B0604030504040204" pitchFamily="34" charset="0"/>
              </a:rPr>
              <a:t>SPELTEMPO</a:t>
            </a:r>
          </a:p>
        </p:txBody>
      </p:sp>
      <p:sp>
        <p:nvSpPr>
          <p:cNvPr id="3" name="Platshållare för innehåll 2"/>
          <p:cNvSpPr>
            <a:spLocks noGrp="1"/>
          </p:cNvSpPr>
          <p:nvPr>
            <p:ph idx="1"/>
          </p:nvPr>
        </p:nvSpPr>
        <p:spPr>
          <a:xfrm>
            <a:off x="628650" y="3300403"/>
            <a:ext cx="7886700" cy="2739392"/>
          </a:xfrm>
        </p:spPr>
        <p:txBody>
          <a:bodyPr>
            <a:noAutofit/>
          </a:bodyPr>
          <a:lstStyle/>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En ny form av slaggolf ska skapas där din maximala score på ett hål har ett tak (som till exempel dubbel- eller trippelbogey). Maxresultatet bestäms av tävlingskommittén.</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dirty="0">
                <a:latin typeface="Verdana" panose="020B0604030504040204" pitchFamily="34" charset="0"/>
                <a:ea typeface="Verdana" panose="020B0604030504040204" pitchFamily="34" charset="0"/>
                <a:cs typeface="Verdana" panose="020B0604030504040204" pitchFamily="34" charset="0"/>
              </a:rPr>
              <a:t>Som det är nu: Du måste håla ut i traditionellt slagspel.</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Spelare som spelar slagspel ska spela "ready golf" när det kan göras på ett säkert och ansvarsfullt sätt. Spelare i match kan spela trots att det inte är deras tur, om det sparar tid.</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Det är ingen plikt för att spela när det inte är din tur, men i matchspel kan en spelare spela om sitt slag om du gör så.</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Den rekommenderade tiden du har på dig att slå ett slag är 40 sekunder, och i normala fall ska du kunna spela snabbare än så.</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Det finns ingen rekommendation hur fort du ska spela.</a:t>
            </a:r>
          </a:p>
          <a:p>
            <a:endParaRPr lang="sv-SE" sz="900" dirty="0"/>
          </a:p>
        </p:txBody>
      </p:sp>
      <p:pic>
        <p:nvPicPr>
          <p:cNvPr id="4" name="Bildobjekt 3"/>
          <p:cNvPicPr/>
          <p:nvPr/>
        </p:nvPicPr>
        <p:blipFill rotWithShape="1">
          <a:blip r:embed="rId2"/>
          <a:srcRect l="32032" t="42584" r="43878" b="33233"/>
          <a:stretch/>
        </p:blipFill>
        <p:spPr bwMode="auto">
          <a:xfrm>
            <a:off x="628650" y="791309"/>
            <a:ext cx="3618036" cy="2338754"/>
          </a:xfrm>
          <a:prstGeom prst="rect">
            <a:avLst/>
          </a:prstGeom>
          <a:ln>
            <a:noFill/>
          </a:ln>
          <a:extLst>
            <a:ext uri="{53640926-AAD7-44D8-BBD7-CCE9431645EC}">
              <a14:shadowObscured xmlns:a14="http://schemas.microsoft.com/office/drawing/2010/main"/>
            </a:ext>
          </a:extLst>
        </p:spPr>
      </p:pic>
      <p:sp>
        <p:nvSpPr>
          <p:cNvPr id="5" name="textruta 4">
            <a:extLst>
              <a:ext uri="{FF2B5EF4-FFF2-40B4-BE49-F238E27FC236}">
                <a16:creationId xmlns:a16="http://schemas.microsoft.com/office/drawing/2014/main" xmlns="" id="{37454F09-5353-4166-A04D-DAAB040E609B}"/>
              </a:ext>
            </a:extLst>
          </p:cNvPr>
          <p:cNvSpPr txBox="1"/>
          <p:nvPr/>
        </p:nvSpPr>
        <p:spPr>
          <a:xfrm>
            <a:off x="861645" y="6039795"/>
            <a:ext cx="3534508" cy="276999"/>
          </a:xfrm>
          <a:prstGeom prst="rect">
            <a:avLst/>
          </a:prstGeom>
          <a:noFill/>
        </p:spPr>
        <p:txBody>
          <a:bodyPr wrap="square" rtlCol="0">
            <a:spAutoFit/>
          </a:bodyPr>
          <a:lstStyle/>
          <a:p>
            <a:r>
              <a:rPr lang="sv-SE" sz="1200" b="1" i="1" dirty="0">
                <a:solidFill>
                  <a:srgbClr val="FF0000"/>
                </a:solidFill>
              </a:rPr>
              <a:t>Letning av boll max 3 min.</a:t>
            </a:r>
          </a:p>
        </p:txBody>
      </p:sp>
    </p:spTree>
    <p:extLst>
      <p:ext uri="{BB962C8B-B14F-4D97-AF65-F5344CB8AC3E}">
        <p14:creationId xmlns:p14="http://schemas.microsoft.com/office/powerpoint/2010/main" val="128971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11506" y="493354"/>
            <a:ext cx="1308902" cy="338715"/>
          </a:xfrm>
        </p:spPr>
        <p:txBody>
          <a:bodyPr>
            <a:normAutofit/>
          </a:bodyPr>
          <a:lstStyle/>
          <a:p>
            <a:r>
              <a:rPr lang="sv-SE" sz="1600" b="1" dirty="0">
                <a:latin typeface="Verdana" panose="020B0604030504040204" pitchFamily="34" charset="0"/>
                <a:ea typeface="Verdana" panose="020B0604030504040204" pitchFamily="34" charset="0"/>
                <a:cs typeface="Verdana" panose="020B0604030504040204" pitchFamily="34" charset="0"/>
              </a:rPr>
              <a:t>ETIKETT</a:t>
            </a:r>
          </a:p>
        </p:txBody>
      </p:sp>
      <p:sp>
        <p:nvSpPr>
          <p:cNvPr id="3" name="Platshållare för innehåll 2"/>
          <p:cNvSpPr>
            <a:spLocks noGrp="1"/>
          </p:cNvSpPr>
          <p:nvPr>
            <p:ph idx="1"/>
          </p:nvPr>
        </p:nvSpPr>
        <p:spPr>
          <a:xfrm>
            <a:off x="655028" y="4050402"/>
            <a:ext cx="7886700" cy="907904"/>
          </a:xfrm>
        </p:spPr>
        <p:txBody>
          <a:bodyPr/>
          <a:lstStyle/>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Tävlingskommittéer kan bestämma egna regler och ge straff om de bryts.</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Tävlingskommittéer kan diskvalificera dig för seriösa brott mot etiketten, men kan inte ge dig pliktslag.</a:t>
            </a:r>
          </a:p>
          <a:p>
            <a:endParaRPr lang="sv-SE" dirty="0"/>
          </a:p>
        </p:txBody>
      </p:sp>
      <p:pic>
        <p:nvPicPr>
          <p:cNvPr id="4" name="Bildobjekt 3"/>
          <p:cNvPicPr/>
          <p:nvPr/>
        </p:nvPicPr>
        <p:blipFill rotWithShape="1">
          <a:blip r:embed="rId2"/>
          <a:srcRect l="32032" t="42584" r="44586" b="33484"/>
          <a:stretch/>
        </p:blipFill>
        <p:spPr bwMode="auto">
          <a:xfrm>
            <a:off x="628651" y="914401"/>
            <a:ext cx="4558812" cy="26816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8823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20429" y="446233"/>
            <a:ext cx="1302243" cy="365348"/>
          </a:xfrm>
        </p:spPr>
        <p:txBody>
          <a:bodyPr>
            <a:normAutofit/>
          </a:bodyPr>
          <a:lstStyle/>
          <a:p>
            <a:r>
              <a:rPr lang="sv-SE" sz="1600" b="1" dirty="0">
                <a:latin typeface="Verdana" panose="020B0604030504040204" pitchFamily="34" charset="0"/>
                <a:ea typeface="Verdana" panose="020B0604030504040204" pitchFamily="34" charset="0"/>
                <a:cs typeface="Verdana" panose="020B0604030504040204" pitchFamily="34" charset="0"/>
              </a:rPr>
              <a:t>ÖVRIGT</a:t>
            </a:r>
          </a:p>
        </p:txBody>
      </p:sp>
      <p:sp>
        <p:nvSpPr>
          <p:cNvPr id="3" name="Platshållare för innehåll 2"/>
          <p:cNvSpPr>
            <a:spLocks noGrp="1"/>
          </p:cNvSpPr>
          <p:nvPr>
            <p:ph idx="1"/>
          </p:nvPr>
        </p:nvSpPr>
        <p:spPr>
          <a:xfrm>
            <a:off x="628650" y="3912577"/>
            <a:ext cx="7886700" cy="1959908"/>
          </a:xfrm>
        </p:spPr>
        <p:txBody>
          <a:bodyPr>
            <a:normAutofit/>
          </a:bodyPr>
          <a:lstStyle/>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Du måste meddela att du spelar på en provisorisk boll innan du slår slaget. Men du kan börja leta, och fortfarande ha möjligheten att slå en provisorisk boll så länge du håller dig inom tre minuter.</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Så fort du börjar leta efter din första boll kan du inte längre slå en provisorisk boll.</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Det är okej att titta på sport, nyheter eller lyssna på musik som "underhållning" under en runda så länge det inte ger dig och ditt spel en fördel. Exempel: Om du lyssnar för att det förbättrar din rytm eller gör dig mer avslappnad. Men inte om du vill spela en låt som de andra i bollen borde höra.</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Med några undantag kan du inte lyssna på musik eller titta/lyssna på nyheter under en golfrunda.</a:t>
            </a:r>
          </a:p>
          <a:p>
            <a:endParaRPr lang="sv-SE" dirty="0"/>
          </a:p>
        </p:txBody>
      </p:sp>
      <p:pic>
        <p:nvPicPr>
          <p:cNvPr id="4" name="Bildobjekt 3"/>
          <p:cNvPicPr/>
          <p:nvPr/>
        </p:nvPicPr>
        <p:blipFill rotWithShape="1">
          <a:blip r:embed="rId2"/>
          <a:srcRect l="31750" t="42837" r="45011" b="33484"/>
          <a:stretch/>
        </p:blipFill>
        <p:spPr bwMode="auto">
          <a:xfrm>
            <a:off x="734157" y="1022597"/>
            <a:ext cx="4233497" cy="26789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359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641893" y="393186"/>
            <a:ext cx="1677453" cy="316763"/>
          </a:xfrm>
        </p:spPr>
        <p:txBody>
          <a:bodyPr>
            <a:noAutofit/>
          </a:bodyPr>
          <a:lstStyle/>
          <a:p>
            <a:r>
              <a:rPr lang="sv-SE" sz="1600" dirty="0">
                <a:latin typeface="Arial Black" panose="020B0A04020102020204" pitchFamily="34" charset="0"/>
              </a:rPr>
              <a:t>PÅ GREEN</a:t>
            </a:r>
          </a:p>
        </p:txBody>
      </p:sp>
      <p:sp>
        <p:nvSpPr>
          <p:cNvPr id="3" name="Underrubrik 2"/>
          <p:cNvSpPr>
            <a:spLocks noGrp="1"/>
          </p:cNvSpPr>
          <p:nvPr>
            <p:ph type="subTitle" idx="1"/>
          </p:nvPr>
        </p:nvSpPr>
        <p:spPr>
          <a:xfrm>
            <a:off x="597877" y="2833469"/>
            <a:ext cx="8176846" cy="3769553"/>
          </a:xfrm>
        </p:spPr>
        <p:txBody>
          <a:bodyPr>
            <a:noAutofit/>
          </a:bodyPr>
          <a:lstStyle/>
          <a:p>
            <a:pPr algn="l">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Om du råkar flytta bollen eller bollmarkören på green får du inget pliktslag, så länge du flyttar tillbaka bollen.</a:t>
            </a:r>
            <a:endParaRPr lang="sv-SE" sz="900" dirty="0">
              <a:latin typeface="Verdana" panose="020B0604030504040204" pitchFamily="34" charset="0"/>
              <a:ea typeface="Verdana" panose="020B0604030504040204" pitchFamily="34" charset="0"/>
              <a:cs typeface="Verdana" panose="020B0604030504040204" pitchFamily="34" charset="0"/>
            </a:endParaRPr>
          </a:p>
          <a:p>
            <a:pPr algn="l">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Ett slags plikt om du gör något av dem.</a:t>
            </a:r>
          </a:p>
          <a:p>
            <a:pPr algn="l">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Om du återplacerar bollen på green och den rör på sig är det bara att flytta tillbaka den till den första positionen oavsett om det var vind eller något annat som flyttade bollen.</a:t>
            </a:r>
            <a:endParaRPr lang="sv-SE" sz="900" dirty="0">
              <a:latin typeface="Verdana" panose="020B0604030504040204" pitchFamily="34" charset="0"/>
              <a:ea typeface="Verdana" panose="020B0604030504040204" pitchFamily="34" charset="0"/>
              <a:cs typeface="Verdana" panose="020B0604030504040204" pitchFamily="34" charset="0"/>
            </a:endParaRPr>
          </a:p>
          <a:p>
            <a:pPr algn="l">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Bollen spelas från bollens nya position så vida den inte flyttades av dig själv eller någon annan. </a:t>
            </a:r>
          </a:p>
          <a:p>
            <a:pPr algn="l">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Du kan laga nästan vad som helst på green, inklusive spikmärken och skador från djur. Men man får inte reparera naturliga skador.</a:t>
            </a:r>
            <a:endParaRPr lang="sv-SE" sz="900" dirty="0">
              <a:latin typeface="Verdana" panose="020B0604030504040204" pitchFamily="34" charset="0"/>
              <a:ea typeface="Verdana" panose="020B0604030504040204" pitchFamily="34" charset="0"/>
              <a:cs typeface="Verdana" panose="020B0604030504040204" pitchFamily="34" charset="0"/>
            </a:endParaRPr>
          </a:p>
          <a:p>
            <a:pPr algn="l">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Du får bara reparera gamla golfhål och nedslagsmärken.</a:t>
            </a:r>
          </a:p>
          <a:p>
            <a:pPr algn="l">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Så länge du inte förbättrar din möjlighet att svinga får du röra din puttlinje.</a:t>
            </a:r>
            <a:endParaRPr lang="sv-SE" sz="900" dirty="0">
              <a:latin typeface="Verdana" panose="020B0604030504040204" pitchFamily="34" charset="0"/>
              <a:ea typeface="Verdana" panose="020B0604030504040204" pitchFamily="34" charset="0"/>
              <a:cs typeface="Verdana" panose="020B0604030504040204" pitchFamily="34" charset="0"/>
            </a:endParaRPr>
          </a:p>
          <a:p>
            <a:pPr algn="l">
              <a:lnSpc>
                <a:spcPct val="107000"/>
              </a:lnSpc>
              <a:spcAft>
                <a:spcPts val="600"/>
              </a:spcAft>
            </a:pPr>
            <a:r>
              <a:rPr lang="sv-SE" sz="900" dirty="0">
                <a:latin typeface="Verdana" panose="020B0604030504040204" pitchFamily="34" charset="0"/>
                <a:ea typeface="Verdana" panose="020B0604030504040204" pitchFamily="34" charset="0"/>
                <a:cs typeface="Verdana" panose="020B0604030504040204" pitchFamily="34" charset="0"/>
              </a:rPr>
              <a:t>Som det är nu: Två slags plikt om man rör vid sin linje i slagspel, och förlorat hål i matchspel.</a:t>
            </a:r>
          </a:p>
          <a:p>
            <a:pPr algn="l">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Du kan putta med flaggan kvar i hålet även om bollen ligger på green utan pliktslag om bollen träffar pinnen.</a:t>
            </a:r>
            <a:endParaRPr lang="sv-SE" sz="900" dirty="0">
              <a:latin typeface="Verdana" panose="020B0604030504040204" pitchFamily="34" charset="0"/>
              <a:ea typeface="Verdana" panose="020B0604030504040204" pitchFamily="34" charset="0"/>
              <a:cs typeface="Verdana" panose="020B0604030504040204" pitchFamily="34" charset="0"/>
            </a:endParaRPr>
          </a:p>
          <a:p>
            <a:pPr algn="l">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I match förlorar du hålet och i slagspel får du två slags plikt.</a:t>
            </a:r>
          </a:p>
          <a:p>
            <a:pPr algn="l"/>
            <a:endParaRPr lang="sv-SE" sz="900" dirty="0"/>
          </a:p>
        </p:txBody>
      </p:sp>
      <p:pic>
        <p:nvPicPr>
          <p:cNvPr id="5" name="Bildobjekt 4"/>
          <p:cNvPicPr/>
          <p:nvPr/>
        </p:nvPicPr>
        <p:blipFill rotWithShape="1">
          <a:blip r:embed="rId2"/>
          <a:srcRect l="31187" t="27470" r="43452" b="43059"/>
          <a:stretch/>
        </p:blipFill>
        <p:spPr bwMode="auto">
          <a:xfrm>
            <a:off x="1069760" y="709949"/>
            <a:ext cx="3502240" cy="19980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407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93129" y="395456"/>
            <a:ext cx="2421512" cy="298766"/>
          </a:xfrm>
        </p:spPr>
        <p:txBody>
          <a:bodyPr>
            <a:noAutofit/>
          </a:bodyPr>
          <a:lstStyle/>
          <a:p>
            <a:r>
              <a:rPr lang="sv-SE" sz="1600" b="1" dirty="0">
                <a:latin typeface="Verdana" panose="020B0604030504040204" pitchFamily="34" charset="0"/>
                <a:ea typeface="Verdana" panose="020B0604030504040204" pitchFamily="34" charset="0"/>
                <a:cs typeface="Verdana" panose="020B0604030504040204" pitchFamily="34" charset="0"/>
              </a:rPr>
              <a:t>VATTENHINDER</a:t>
            </a:r>
          </a:p>
        </p:txBody>
      </p:sp>
      <p:sp>
        <p:nvSpPr>
          <p:cNvPr id="3" name="Platshållare för innehåll 2"/>
          <p:cNvSpPr>
            <a:spLocks noGrp="1"/>
          </p:cNvSpPr>
          <p:nvPr>
            <p:ph idx="1"/>
          </p:nvPr>
        </p:nvSpPr>
        <p:spPr>
          <a:xfrm>
            <a:off x="628650" y="3429000"/>
            <a:ext cx="7886700" cy="3010144"/>
          </a:xfrm>
        </p:spPr>
        <p:txBody>
          <a:bodyPr>
            <a:normAutofit/>
          </a:bodyPr>
          <a:lstStyle/>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Termen vattenhinder kommer att förändras till pliktområden och kommer att bestå av röd- och gulmarkerade områden. Det här skulle kunna inkludera ytterligare områden som inte innehåller vatten som till exempel ökenområden, tät skog, lava och så vidare. Om din boll landar i ett sådant här område får man ett pliktslag om man tar lättnad.</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Lättnad är bara tillåtet från vattenhinder, och inte andra områden som kan vara svåra att spela ifrån.</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Du får flytta på lösa föremål i de nya pliktområdena. Du får också röra marken med dina händer eller din klubba. Du får också grunda klubban utan plikt.</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Om du gör något av det ovan förlorar du hålet i matchspel och får två slags </a:t>
            </a:r>
            <a:r>
              <a:rPr lang="sv-SE" sz="900" dirty="0" err="1">
                <a:latin typeface="Verdana" panose="020B0604030504040204" pitchFamily="34" charset="0"/>
                <a:ea typeface="Verdana" panose="020B0604030504040204" pitchFamily="34" charset="0"/>
                <a:cs typeface="Verdana" panose="020B0604030504040204" pitchFamily="34" charset="0"/>
              </a:rPr>
              <a:t>pligt</a:t>
            </a:r>
            <a:r>
              <a:rPr lang="sv-SE" sz="900" dirty="0">
                <a:latin typeface="Verdana" panose="020B0604030504040204" pitchFamily="34" charset="0"/>
                <a:ea typeface="Verdana" panose="020B0604030504040204" pitchFamily="34" charset="0"/>
                <a:cs typeface="Verdana" panose="020B0604030504040204" pitchFamily="34" charset="0"/>
              </a:rPr>
              <a:t> i slagspel.</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Du kan inte droppa bollen på andra sidan ett hinder där bollen gick i ett pliktområde.</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Du kan ta lättnad på motsatt sida av ett sidovattenhinder från där bollen gick i hindret.</a:t>
            </a:r>
          </a:p>
          <a:p>
            <a:endParaRPr lang="sv-SE" sz="1425" dirty="0">
              <a:latin typeface="Verdana" panose="020B0604030504040204" pitchFamily="34" charset="0"/>
              <a:ea typeface="Verdana" panose="020B0604030504040204" pitchFamily="34" charset="0"/>
              <a:cs typeface="Verdana" panose="020B0604030504040204" pitchFamily="34" charset="0"/>
            </a:endParaRPr>
          </a:p>
        </p:txBody>
      </p:sp>
      <p:pic>
        <p:nvPicPr>
          <p:cNvPr id="4" name="Bildobjekt 3"/>
          <p:cNvPicPr/>
          <p:nvPr/>
        </p:nvPicPr>
        <p:blipFill rotWithShape="1">
          <a:blip r:embed="rId2"/>
          <a:srcRect l="31043" t="41578" r="43452" b="25170"/>
          <a:stretch/>
        </p:blipFill>
        <p:spPr bwMode="auto">
          <a:xfrm>
            <a:off x="950224" y="909590"/>
            <a:ext cx="3753661" cy="23874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098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18016" y="300204"/>
            <a:ext cx="1209028" cy="312083"/>
          </a:xfrm>
        </p:spPr>
        <p:txBody>
          <a:bodyPr>
            <a:normAutofit/>
          </a:bodyPr>
          <a:lstStyle/>
          <a:p>
            <a:r>
              <a:rPr lang="sv-SE" sz="1600" b="1" dirty="0">
                <a:latin typeface="Verdana" panose="020B0604030504040204" pitchFamily="34" charset="0"/>
                <a:ea typeface="Verdana" panose="020B0604030504040204" pitchFamily="34" charset="0"/>
                <a:cs typeface="Verdana" panose="020B0604030504040204" pitchFamily="34" charset="0"/>
              </a:rPr>
              <a:t>BUNKER</a:t>
            </a:r>
          </a:p>
        </p:txBody>
      </p:sp>
      <p:sp>
        <p:nvSpPr>
          <p:cNvPr id="3" name="Platshållare för innehåll 2"/>
          <p:cNvSpPr>
            <a:spLocks noGrp="1"/>
          </p:cNvSpPr>
          <p:nvPr>
            <p:ph idx="1"/>
          </p:nvPr>
        </p:nvSpPr>
        <p:spPr>
          <a:xfrm>
            <a:off x="479180" y="3622430"/>
            <a:ext cx="7886700" cy="2623283"/>
          </a:xfrm>
        </p:spPr>
        <p:txBody>
          <a:bodyPr>
            <a:normAutofit/>
          </a:bodyPr>
          <a:lstStyle/>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Du kan röra och flytta lösa föremål i bunkern när din boll är hindret.</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Plikt för att göra så är förlorat hål i matchspel och två slags plikt i slagspel.</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Du kan röra marken med din klubba eller hand så länge du inte testar till exempel hur hård sanden är, grundar klubban framför eller bakom bollen eller nuddar sanden när du gör en provsving eller svingar bakåt.</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Med vissa undantag (om du till exempel ramlar) förlorar du hålet i matchspel och får två slags plikt om du nuddar sanden med klubban eller handen innan du slår.</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Du kan droppa bollen utanför bunkern med två slags plikt i </a:t>
            </a:r>
            <a:r>
              <a:rPr lang="sv-SE" sz="900" b="1" i="1" dirty="0" err="1">
                <a:solidFill>
                  <a:srgbClr val="FF0000"/>
                </a:solidFill>
                <a:latin typeface="Verdana" panose="020B0604030504040204" pitchFamily="34" charset="0"/>
                <a:ea typeface="Verdana" panose="020B0604030504040204" pitchFamily="34" charset="0"/>
                <a:cs typeface="Verdana" panose="020B0604030504040204" pitchFamily="34" charset="0"/>
              </a:rPr>
              <a:t>flagglinjen</a:t>
            </a: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Enda gången du kan droppa en boll utanför ett hinder är om du droppar bollen där du slog ditt senaste slag.</a:t>
            </a:r>
          </a:p>
          <a:p>
            <a:endParaRPr lang="sv-SE" dirty="0"/>
          </a:p>
        </p:txBody>
      </p:sp>
      <p:pic>
        <p:nvPicPr>
          <p:cNvPr id="4" name="Bildobjekt 3"/>
          <p:cNvPicPr/>
          <p:nvPr/>
        </p:nvPicPr>
        <p:blipFill rotWithShape="1">
          <a:blip r:embed="rId2"/>
          <a:srcRect l="31186" t="42084" r="43452" b="25422"/>
          <a:stretch/>
        </p:blipFill>
        <p:spPr bwMode="auto">
          <a:xfrm>
            <a:off x="628649" y="805717"/>
            <a:ext cx="3793881" cy="26232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450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34889" y="358193"/>
            <a:ext cx="2221850" cy="278792"/>
          </a:xfrm>
        </p:spPr>
        <p:txBody>
          <a:bodyPr>
            <a:noAutofit/>
          </a:bodyPr>
          <a:lstStyle/>
          <a:p>
            <a:r>
              <a:rPr lang="sv-SE" sz="1600" b="1" dirty="0">
                <a:latin typeface="Verdana" panose="020B0604030504040204" pitchFamily="34" charset="0"/>
                <a:ea typeface="Verdana" panose="020B0604030504040204" pitchFamily="34" charset="0"/>
                <a:cs typeface="Verdana" panose="020B0604030504040204" pitchFamily="34" charset="0"/>
              </a:rPr>
              <a:t>VILANDE BOLL</a:t>
            </a:r>
          </a:p>
        </p:txBody>
      </p:sp>
      <p:sp>
        <p:nvSpPr>
          <p:cNvPr id="3" name="Platshållare för innehåll 2"/>
          <p:cNvSpPr>
            <a:spLocks noGrp="1"/>
          </p:cNvSpPr>
          <p:nvPr>
            <p:ph idx="1"/>
          </p:nvPr>
        </p:nvSpPr>
        <p:spPr>
          <a:xfrm>
            <a:off x="628650" y="3530570"/>
            <a:ext cx="7886700" cy="2641905"/>
          </a:xfrm>
        </p:spPr>
        <p:txBody>
          <a:bodyPr>
            <a:normAutofit/>
          </a:bodyPr>
          <a:lstStyle/>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Det är bara då man kan se att bollen flyttat sig på grund av dig som du är anledningen.</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Du är anledningen till att bollen flyttat på sig om det är mer troligt att du gjorde det, än att du inte gjorde det.</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Oavsett var du är på banan får du inget pliktslag om du av en olyckshändelse flyttar på bollen när du letar efter den. Det är bara att återplacera den.</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Ett slags plikt för att råka flytta sin boll.</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Om din boll ligger utanför green och den flyttar på sig, samtidigt som det är oklart var den först låg, placerar du bollen där den ungefär låg.</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Droppa bollen om du inte är säker på var den låg tidigare.</a:t>
            </a:r>
          </a:p>
          <a:p>
            <a:endParaRPr lang="sv-SE" dirty="0"/>
          </a:p>
        </p:txBody>
      </p:sp>
      <p:pic>
        <p:nvPicPr>
          <p:cNvPr id="4" name="Bildobjekt 3"/>
          <p:cNvPicPr/>
          <p:nvPr/>
        </p:nvPicPr>
        <p:blipFill rotWithShape="1">
          <a:blip r:embed="rId2"/>
          <a:srcRect l="30759" t="42335" r="43311" b="29453"/>
          <a:stretch/>
        </p:blipFill>
        <p:spPr bwMode="auto">
          <a:xfrm>
            <a:off x="628649" y="844063"/>
            <a:ext cx="4022482" cy="24794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84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90651" y="441196"/>
            <a:ext cx="2362698" cy="332057"/>
          </a:xfrm>
        </p:spPr>
        <p:txBody>
          <a:bodyPr>
            <a:noAutofit/>
          </a:bodyPr>
          <a:lstStyle/>
          <a:p>
            <a:r>
              <a:rPr lang="sv-SE" sz="1600" b="1" dirty="0">
                <a:latin typeface="Verdana" panose="020B0604030504040204" pitchFamily="34" charset="0"/>
                <a:ea typeface="Verdana" panose="020B0604030504040204" pitchFamily="34" charset="0"/>
                <a:cs typeface="Verdana" panose="020B0604030504040204" pitchFamily="34" charset="0"/>
              </a:rPr>
              <a:t>BOLL I RÖRELSE</a:t>
            </a:r>
          </a:p>
        </p:txBody>
      </p:sp>
      <p:sp>
        <p:nvSpPr>
          <p:cNvPr id="3" name="Platshållare för innehåll 2"/>
          <p:cNvSpPr>
            <a:spLocks noGrp="1"/>
          </p:cNvSpPr>
          <p:nvPr>
            <p:ph idx="1"/>
          </p:nvPr>
        </p:nvSpPr>
        <p:spPr>
          <a:xfrm>
            <a:off x="628650" y="4677133"/>
            <a:ext cx="7886700" cy="1214183"/>
          </a:xfrm>
        </p:spPr>
        <p:txBody>
          <a:bodyPr/>
          <a:lstStyle/>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Om din boll råkar träffa dig själv, din caddie, motståndare eller någon utrustning är det ingen plikt. Spela bollen som den ligger. Men man kan inte försöka träffa sin egen utrustning med flit.</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Om du råkar träffa någon eller något får du ett eller två slags plikt, beroende på situation.</a:t>
            </a:r>
          </a:p>
          <a:p>
            <a:endParaRPr lang="sv-SE" dirty="0"/>
          </a:p>
        </p:txBody>
      </p:sp>
      <p:pic>
        <p:nvPicPr>
          <p:cNvPr id="4" name="Bildobjekt 3"/>
          <p:cNvPicPr/>
          <p:nvPr/>
        </p:nvPicPr>
        <p:blipFill rotWithShape="1">
          <a:blip r:embed="rId2"/>
          <a:srcRect l="32033" t="42837" r="44019" b="33233"/>
          <a:stretch/>
        </p:blipFill>
        <p:spPr bwMode="auto">
          <a:xfrm>
            <a:off x="872147" y="1494692"/>
            <a:ext cx="4807683" cy="29366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44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14342" y="459011"/>
            <a:ext cx="2382011" cy="258817"/>
          </a:xfrm>
        </p:spPr>
        <p:txBody>
          <a:bodyPr>
            <a:noAutofit/>
          </a:bodyPr>
          <a:lstStyle/>
          <a:p>
            <a:r>
              <a:rPr lang="sv-SE" sz="1600" b="1" dirty="0">
                <a:latin typeface="Verdana" panose="020B0604030504040204" pitchFamily="34" charset="0"/>
                <a:ea typeface="Verdana" panose="020B0604030504040204" pitchFamily="34" charset="0"/>
                <a:cs typeface="Verdana" panose="020B0604030504040204" pitchFamily="34" charset="0"/>
              </a:rPr>
              <a:t>DROPPA BOLLEN</a:t>
            </a:r>
          </a:p>
        </p:txBody>
      </p:sp>
      <p:sp>
        <p:nvSpPr>
          <p:cNvPr id="3" name="Platshållare för innehåll 2"/>
          <p:cNvSpPr>
            <a:spLocks noGrp="1"/>
          </p:cNvSpPr>
          <p:nvPr>
            <p:ph idx="1"/>
          </p:nvPr>
        </p:nvSpPr>
        <p:spPr>
          <a:xfrm>
            <a:off x="641711" y="2790303"/>
            <a:ext cx="7727457" cy="3244950"/>
          </a:xfrm>
        </p:spPr>
        <p:txBody>
          <a:bodyPr>
            <a:normAutofit lnSpcReduction="10000"/>
          </a:bodyPr>
          <a:lstStyle/>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Det enda som krävs när du droppar bollen är att den är ovanför marken och inte nuddar något objekt, och att den faller genom luften innan den landar. Höjden spelar längre ingen roll.</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Du måste stå upp och hålla bollen i axelhöjd med din arm utsträckt innan du droppar. </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Din boll är borta om du inte hittar den inom tre minuter från att du börjat leta.</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Din boll är borta om du inte hittar den inom fem minuter från att du börjar leta. </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Du kan byta boll när du droppar.</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Med några få undantag måste du fortsätta spela med samma boll som du tog din fria lättnad med. Du kan dock byta boll när du pliktar vid droppen.</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Du får fri dropp för alla "pluggade" bollar så länge det inte är i bunkern (så länge inte en lokal regel bara gör det möjligt att droppa "pluggade" bollar i områden som är klippta i fairwayhöjd eller lägre).</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Fri dropp ges endast om bollen är "pluggade" i kortklippt gräs (fairway eller kortare) så länge det inte finns en lokal regel.</a:t>
            </a:r>
          </a:p>
          <a:p>
            <a:endParaRPr lang="sv-SE" dirty="0"/>
          </a:p>
        </p:txBody>
      </p:sp>
      <p:pic>
        <p:nvPicPr>
          <p:cNvPr id="4" name="Bildobjekt 3"/>
          <p:cNvPicPr/>
          <p:nvPr/>
        </p:nvPicPr>
        <p:blipFill rotWithShape="1">
          <a:blip r:embed="rId2"/>
          <a:srcRect l="31750" t="42333" r="44019" b="32980"/>
          <a:stretch/>
        </p:blipFill>
        <p:spPr bwMode="auto">
          <a:xfrm>
            <a:off x="826007" y="905608"/>
            <a:ext cx="2901932" cy="1696915"/>
          </a:xfrm>
          <a:prstGeom prst="rect">
            <a:avLst/>
          </a:prstGeom>
          <a:ln>
            <a:noFill/>
          </a:ln>
          <a:extLst>
            <a:ext uri="{53640926-AAD7-44D8-BBD7-CCE9431645EC}">
              <a14:shadowObscured xmlns:a14="http://schemas.microsoft.com/office/drawing/2010/main"/>
            </a:ext>
          </a:extLst>
        </p:spPr>
      </p:pic>
      <p:sp>
        <p:nvSpPr>
          <p:cNvPr id="5" name="textruta 4">
            <a:extLst>
              <a:ext uri="{FF2B5EF4-FFF2-40B4-BE49-F238E27FC236}">
                <a16:creationId xmlns:a16="http://schemas.microsoft.com/office/drawing/2014/main" xmlns="" id="{7A1735E4-9B80-4958-A197-4C36A6AFE6D1}"/>
              </a:ext>
            </a:extLst>
          </p:cNvPr>
          <p:cNvSpPr txBox="1"/>
          <p:nvPr/>
        </p:nvSpPr>
        <p:spPr>
          <a:xfrm>
            <a:off x="826007" y="5952392"/>
            <a:ext cx="7737230" cy="600164"/>
          </a:xfrm>
          <a:prstGeom prst="rect">
            <a:avLst/>
          </a:prstGeom>
          <a:noFill/>
        </p:spPr>
        <p:txBody>
          <a:bodyPr wrap="square" rtlCol="0">
            <a:spAutoFit/>
          </a:bodyPr>
          <a:lstStyle/>
          <a:p>
            <a:r>
              <a:rPr lang="sv-SE" sz="1100" b="1" i="1" dirty="0">
                <a:solidFill>
                  <a:srgbClr val="FF0000"/>
                </a:solidFill>
              </a:rPr>
              <a:t>Droppning 1 och 2 klubblängder försvinner och ersätts av 20 </a:t>
            </a:r>
            <a:r>
              <a:rPr lang="sv-SE" sz="1100" b="1" i="1" dirty="0" err="1">
                <a:solidFill>
                  <a:srgbClr val="FF0000"/>
                </a:solidFill>
              </a:rPr>
              <a:t>inches</a:t>
            </a:r>
            <a:r>
              <a:rPr lang="sv-SE" sz="1100" b="1" i="1" dirty="0">
                <a:solidFill>
                  <a:srgbClr val="FF0000"/>
                </a:solidFill>
              </a:rPr>
              <a:t> (50,8 cm för normal lättnad och 80 </a:t>
            </a:r>
            <a:r>
              <a:rPr lang="sv-SE" sz="1100" b="1" i="1" dirty="0" err="1">
                <a:solidFill>
                  <a:srgbClr val="FF0000"/>
                </a:solidFill>
              </a:rPr>
              <a:t>inches</a:t>
            </a:r>
            <a:r>
              <a:rPr lang="sv-SE" sz="1100" b="1" i="1" dirty="0">
                <a:solidFill>
                  <a:srgbClr val="FF0000"/>
                </a:solidFill>
              </a:rPr>
              <a:t> (203,2 cm) för lättnad med plikt.</a:t>
            </a:r>
          </a:p>
          <a:p>
            <a:r>
              <a:rPr lang="sv-SE" sz="1100" b="1" i="1" dirty="0" err="1">
                <a:solidFill>
                  <a:srgbClr val="FF0000"/>
                </a:solidFill>
              </a:rPr>
              <a:t>Flagglinjen</a:t>
            </a:r>
            <a:r>
              <a:rPr lang="sv-SE" sz="1100" b="1" i="1" dirty="0">
                <a:solidFill>
                  <a:srgbClr val="FF0000"/>
                </a:solidFill>
              </a:rPr>
              <a:t> är max 20 cm bred. Bollen måste alltid stanna inom stipulerat område</a:t>
            </a:r>
          </a:p>
        </p:txBody>
      </p:sp>
    </p:spTree>
    <p:extLst>
      <p:ext uri="{BB962C8B-B14F-4D97-AF65-F5344CB8AC3E}">
        <p14:creationId xmlns:p14="http://schemas.microsoft.com/office/powerpoint/2010/main" val="3625480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91169" y="417562"/>
            <a:ext cx="1761662" cy="265475"/>
          </a:xfrm>
        </p:spPr>
        <p:txBody>
          <a:bodyPr>
            <a:noAutofit/>
          </a:bodyPr>
          <a:lstStyle/>
          <a:p>
            <a:r>
              <a:rPr lang="sv-SE" sz="1600" b="1" dirty="0">
                <a:latin typeface="Verdana" panose="020B0604030504040204" pitchFamily="34" charset="0"/>
                <a:ea typeface="Verdana" panose="020B0604030504040204" pitchFamily="34" charset="0"/>
                <a:cs typeface="Verdana" panose="020B0604030504040204" pitchFamily="34" charset="0"/>
              </a:rPr>
              <a:t>UTRUSTNING</a:t>
            </a:r>
          </a:p>
        </p:txBody>
      </p:sp>
      <p:sp>
        <p:nvSpPr>
          <p:cNvPr id="3" name="Platshållare för innehåll 2"/>
          <p:cNvSpPr>
            <a:spLocks noGrp="1"/>
          </p:cNvSpPr>
          <p:nvPr>
            <p:ph idx="1"/>
          </p:nvPr>
        </p:nvSpPr>
        <p:spPr>
          <a:xfrm>
            <a:off x="665186" y="2650048"/>
            <a:ext cx="7886700" cy="3865052"/>
          </a:xfrm>
        </p:spPr>
        <p:txBody>
          <a:bodyPr>
            <a:noAutofit/>
          </a:bodyPr>
          <a:lstStyle/>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Det är okej att använda avståndsmätare så länge det inte finns en lokal regel som säger annat.</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En lokal regel måste finnas för att det ska vara tillåtet att använda avståndsmätare.</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Du får använda dig av utrustning som skadats under rundan.</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dirty="0">
                <a:latin typeface="Verdana" panose="020B0604030504040204" pitchFamily="34" charset="0"/>
                <a:ea typeface="Verdana" panose="020B0604030504040204" pitchFamily="34" charset="0"/>
                <a:cs typeface="Verdana" panose="020B0604030504040204" pitchFamily="34" charset="0"/>
              </a:rPr>
              <a:t>Som det är nu: Du får bara fortsätta spela med utrustning som skadats av normalt spel. Om en klubba skulle gå sönder på grund av ilska får du inte fortsätta använda utrustningen under rundan.</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Du får inte byta ut en klubba som skadats under en runda så länge du inte var ansvarig för </a:t>
            </a:r>
            <a:r>
              <a:rPr lang="sv-SE" sz="900" b="1" i="1" dirty="0" err="1">
                <a:solidFill>
                  <a:srgbClr val="FF0000"/>
                </a:solidFill>
                <a:latin typeface="Verdana" panose="020B0604030504040204" pitchFamily="34" charset="0"/>
                <a:ea typeface="Verdana" panose="020B0604030504040204" pitchFamily="34" charset="0"/>
                <a:cs typeface="Verdana" panose="020B0604030504040204" pitchFamily="34" charset="0"/>
              </a:rPr>
              <a:t>dens</a:t>
            </a: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 skick.</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Du kan byta ut en klubba om dess skada uppstod av normalt spel på banan.</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Om du har en god anledning att lyfta din boll, som för att identifiera den, se om den är skadad eller för att fastställa om den ligger i ett område som tillåter lättnad – behöver du inte meddela en annan spelare. Du behöver inte heller ge dem möjligheten att observera dig när du gör det.</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För du lyfter en boll måste du meddela din intention till en annan spelare och tillåta dem att se när du gör det.</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Om en boll byter form får du inte byta ut den under hålet.</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Du får byta ut en boll som bytt form</a:t>
            </a:r>
          </a:p>
          <a:p>
            <a:endParaRPr lang="sv-SE" sz="900" dirty="0"/>
          </a:p>
        </p:txBody>
      </p:sp>
      <p:pic>
        <p:nvPicPr>
          <p:cNvPr id="4" name="Bildobjekt 3"/>
          <p:cNvPicPr/>
          <p:nvPr/>
        </p:nvPicPr>
        <p:blipFill rotWithShape="1">
          <a:blip r:embed="rId2"/>
          <a:srcRect l="31330" t="24447" r="44870" b="51877"/>
          <a:stretch/>
        </p:blipFill>
        <p:spPr bwMode="auto">
          <a:xfrm>
            <a:off x="628649" y="728780"/>
            <a:ext cx="3398227" cy="18297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8035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40979" y="368981"/>
            <a:ext cx="1462041" cy="205550"/>
          </a:xfrm>
        </p:spPr>
        <p:txBody>
          <a:bodyPr>
            <a:noAutofit/>
          </a:bodyPr>
          <a:lstStyle/>
          <a:p>
            <a:r>
              <a:rPr lang="sv-SE" sz="1600" b="1" dirty="0">
                <a:latin typeface="Verdana" panose="020B0604030504040204" pitchFamily="34" charset="0"/>
                <a:ea typeface="Verdana" panose="020B0604030504040204" pitchFamily="34" charset="0"/>
                <a:cs typeface="Verdana" panose="020B0604030504040204" pitchFamily="34" charset="0"/>
              </a:rPr>
              <a:t>CADDIES</a:t>
            </a:r>
          </a:p>
        </p:txBody>
      </p:sp>
      <p:sp>
        <p:nvSpPr>
          <p:cNvPr id="3" name="Platshållare för innehåll 2"/>
          <p:cNvSpPr>
            <a:spLocks noGrp="1"/>
          </p:cNvSpPr>
          <p:nvPr>
            <p:ph idx="1"/>
          </p:nvPr>
        </p:nvSpPr>
        <p:spPr>
          <a:xfrm>
            <a:off x="628650" y="3663360"/>
            <a:ext cx="7886700" cy="1433906"/>
          </a:xfrm>
        </p:spPr>
        <p:txBody>
          <a:bodyPr>
            <a:normAutofit/>
          </a:bodyPr>
          <a:lstStyle/>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Din caddie får inte stå i linjen bakom dig under tiden du adresserar bollen och slår ditt slag.</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En caddie får inte stå bakom dig när du slår din putt, men kan stå där när du adresserar bollen.</a:t>
            </a:r>
          </a:p>
          <a:p>
            <a:pPr>
              <a:lnSpc>
                <a:spcPct val="107000"/>
              </a:lnSpc>
              <a:spcAft>
                <a:spcPts val="600"/>
              </a:spcAft>
            </a:pPr>
            <a:r>
              <a:rPr lang="sv-SE" sz="900" b="1" i="1" dirty="0">
                <a:solidFill>
                  <a:srgbClr val="FF0000"/>
                </a:solidFill>
                <a:latin typeface="Verdana" panose="020B0604030504040204" pitchFamily="34" charset="0"/>
                <a:ea typeface="Verdana" panose="020B0604030504040204" pitchFamily="34" charset="0"/>
                <a:cs typeface="Verdana" panose="020B0604030504040204" pitchFamily="34" charset="0"/>
              </a:rPr>
              <a:t>Nyhet: Din caddie kan lyfta och återplacera din boll på green utan att du som spelare godkänner det.</a:t>
            </a:r>
            <a:endParaRPr lang="sv-SE" sz="9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sv-SE" sz="900" b="1" dirty="0">
                <a:latin typeface="Verdana" panose="020B0604030504040204" pitchFamily="34" charset="0"/>
                <a:ea typeface="Verdana" panose="020B0604030504040204" pitchFamily="34" charset="0"/>
                <a:cs typeface="Verdana" panose="020B0604030504040204" pitchFamily="34" charset="0"/>
              </a:rPr>
              <a:t>Som det är nu:</a:t>
            </a:r>
            <a:r>
              <a:rPr lang="sv-SE" sz="900" dirty="0">
                <a:latin typeface="Verdana" panose="020B0604030504040204" pitchFamily="34" charset="0"/>
                <a:ea typeface="Verdana" panose="020B0604030504040204" pitchFamily="34" charset="0"/>
                <a:cs typeface="Verdana" panose="020B0604030504040204" pitchFamily="34" charset="0"/>
              </a:rPr>
              <a:t> Ett pliktslag om din caddie lyfter din boll utan din tillåtelse.</a:t>
            </a:r>
          </a:p>
          <a:p>
            <a:endParaRPr lang="sv-SE" dirty="0"/>
          </a:p>
        </p:txBody>
      </p:sp>
      <p:pic>
        <p:nvPicPr>
          <p:cNvPr id="4" name="Bildobjekt 3"/>
          <p:cNvPicPr/>
          <p:nvPr/>
        </p:nvPicPr>
        <p:blipFill rotWithShape="1">
          <a:blip r:embed="rId2"/>
          <a:srcRect l="31751" t="42838" r="44444" b="33736"/>
          <a:stretch/>
        </p:blipFill>
        <p:spPr bwMode="auto">
          <a:xfrm>
            <a:off x="1269123" y="971549"/>
            <a:ext cx="3434762" cy="22947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2822813"/>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1749</TotalTime>
  <Words>1802</Words>
  <Application>Microsoft Office PowerPoint</Application>
  <PresentationFormat>Bildspel på skärmen (4:3)</PresentationFormat>
  <Paragraphs>80</Paragraphs>
  <Slides>12</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Arial</vt:lpstr>
      <vt:lpstr>Arial Black</vt:lpstr>
      <vt:lpstr>Calibri</vt:lpstr>
      <vt:lpstr>Calibri Light</vt:lpstr>
      <vt:lpstr>Verdana</vt:lpstr>
      <vt:lpstr>Office-tema</vt:lpstr>
      <vt:lpstr>PowerPoint-presentation</vt:lpstr>
      <vt:lpstr>PÅ GREEN</vt:lpstr>
      <vt:lpstr>VATTENHINDER</vt:lpstr>
      <vt:lpstr>BUNKER</vt:lpstr>
      <vt:lpstr>VILANDE BOLL</vt:lpstr>
      <vt:lpstr>BOLL I RÖRELSE</vt:lpstr>
      <vt:lpstr>DROPPA BOLLEN</vt:lpstr>
      <vt:lpstr>UTRUSTNING</vt:lpstr>
      <vt:lpstr>CADDIES</vt:lpstr>
      <vt:lpstr>SPELTEMPO</vt:lpstr>
      <vt:lpstr>ETIKETT</vt:lpstr>
      <vt:lpstr>ÖVRIGT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LENNART ALETTE</dc:creator>
  <cp:lastModifiedBy>LENNART ALETTE</cp:lastModifiedBy>
  <cp:revision>18</cp:revision>
  <dcterms:created xsi:type="dcterms:W3CDTF">2018-01-13T06:27:16Z</dcterms:created>
  <dcterms:modified xsi:type="dcterms:W3CDTF">2018-01-21T08:30:54Z</dcterms:modified>
</cp:coreProperties>
</file>