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handoutMasterIdLst>
    <p:handoutMasterId r:id="rId60"/>
  </p:handoutMasterIdLst>
  <p:sldIdLst>
    <p:sldId id="303" r:id="rId2"/>
    <p:sldId id="301" r:id="rId3"/>
    <p:sldId id="328" r:id="rId4"/>
    <p:sldId id="322" r:id="rId5"/>
    <p:sldId id="326" r:id="rId6"/>
    <p:sldId id="325" r:id="rId7"/>
    <p:sldId id="324" r:id="rId8"/>
    <p:sldId id="323" r:id="rId9"/>
    <p:sldId id="313" r:id="rId10"/>
    <p:sldId id="300" r:id="rId11"/>
    <p:sldId id="295" r:id="rId12"/>
    <p:sldId id="296" r:id="rId13"/>
    <p:sldId id="297" r:id="rId14"/>
    <p:sldId id="258" r:id="rId15"/>
    <p:sldId id="266" r:id="rId16"/>
    <p:sldId id="267" r:id="rId17"/>
    <p:sldId id="268" r:id="rId18"/>
    <p:sldId id="311" r:id="rId19"/>
    <p:sldId id="314" r:id="rId20"/>
    <p:sldId id="298" r:id="rId21"/>
    <p:sldId id="277" r:id="rId22"/>
    <p:sldId id="278" r:id="rId23"/>
    <p:sldId id="279" r:id="rId24"/>
    <p:sldId id="329" r:id="rId25"/>
    <p:sldId id="330" r:id="rId26"/>
    <p:sldId id="304" r:id="rId27"/>
    <p:sldId id="274" r:id="rId28"/>
    <p:sldId id="312" r:id="rId29"/>
    <p:sldId id="273" r:id="rId30"/>
    <p:sldId id="302" r:id="rId31"/>
    <p:sldId id="283" r:id="rId32"/>
    <p:sldId id="284" r:id="rId33"/>
    <p:sldId id="285" r:id="rId34"/>
    <p:sldId id="286" r:id="rId35"/>
    <p:sldId id="269" r:id="rId36"/>
    <p:sldId id="317" r:id="rId37"/>
    <p:sldId id="321" r:id="rId38"/>
    <p:sldId id="327" r:id="rId39"/>
    <p:sldId id="272" r:id="rId40"/>
    <p:sldId id="264" r:id="rId41"/>
    <p:sldId id="287" r:id="rId42"/>
    <p:sldId id="271" r:id="rId43"/>
    <p:sldId id="288" r:id="rId44"/>
    <p:sldId id="289" r:id="rId45"/>
    <p:sldId id="316" r:id="rId46"/>
    <p:sldId id="306" r:id="rId47"/>
    <p:sldId id="315" r:id="rId48"/>
    <p:sldId id="294" r:id="rId49"/>
    <p:sldId id="318" r:id="rId50"/>
    <p:sldId id="299" r:id="rId51"/>
    <p:sldId id="331" r:id="rId52"/>
    <p:sldId id="332" r:id="rId53"/>
    <p:sldId id="333" r:id="rId54"/>
    <p:sldId id="334" r:id="rId55"/>
    <p:sldId id="335" r:id="rId56"/>
    <p:sldId id="336" r:id="rId57"/>
    <p:sldId id="337" r:id="rId58"/>
    <p:sldId id="291" r:id="rId59"/>
  </p:sldIdLst>
  <p:sldSz cx="9144000" cy="6858000" type="screen4x3"/>
  <p:notesSz cx="6865938" cy="95408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autoAdjust="0"/>
    <p:restoredTop sz="94675" autoAdjust="0"/>
  </p:normalViewPr>
  <p:slideViewPr>
    <p:cSldViewPr>
      <p:cViewPr varScale="1">
        <p:scale>
          <a:sx n="81" d="100"/>
          <a:sy n="81" d="100"/>
        </p:scale>
        <p:origin x="149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2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75240" cy="477044"/>
          </a:xfrm>
          <a:prstGeom prst="rect">
            <a:avLst/>
          </a:prstGeom>
        </p:spPr>
        <p:txBody>
          <a:bodyPr vert="horz" lIns="93744" tIns="46872" rIns="93744" bIns="46872" rtlCol="0"/>
          <a:lstStyle>
            <a:lvl1pPr algn="l">
              <a:defRPr sz="1200"/>
            </a:lvl1pPr>
          </a:lstStyle>
          <a:p>
            <a:endParaRPr lang="sv-SE"/>
          </a:p>
        </p:txBody>
      </p:sp>
      <p:sp>
        <p:nvSpPr>
          <p:cNvPr id="3" name="Platshållare för datum 2"/>
          <p:cNvSpPr>
            <a:spLocks noGrp="1"/>
          </p:cNvSpPr>
          <p:nvPr>
            <p:ph type="dt" sz="quarter" idx="1"/>
          </p:nvPr>
        </p:nvSpPr>
        <p:spPr>
          <a:xfrm>
            <a:off x="3889110" y="1"/>
            <a:ext cx="2975240" cy="477044"/>
          </a:xfrm>
          <a:prstGeom prst="rect">
            <a:avLst/>
          </a:prstGeom>
        </p:spPr>
        <p:txBody>
          <a:bodyPr vert="horz" lIns="93744" tIns="46872" rIns="93744" bIns="46872" rtlCol="0"/>
          <a:lstStyle>
            <a:lvl1pPr algn="r">
              <a:defRPr sz="1200"/>
            </a:lvl1pPr>
          </a:lstStyle>
          <a:p>
            <a:fld id="{281C96E4-53AA-4589-B2D5-168D203E13D1}" type="datetimeFigureOut">
              <a:rPr lang="sv-SE" smtClean="0"/>
              <a:pPr/>
              <a:t>2016-04-26</a:t>
            </a:fld>
            <a:endParaRPr lang="sv-SE"/>
          </a:p>
        </p:txBody>
      </p:sp>
      <p:sp>
        <p:nvSpPr>
          <p:cNvPr id="4" name="Platshållare för sidfot 3"/>
          <p:cNvSpPr>
            <a:spLocks noGrp="1"/>
          </p:cNvSpPr>
          <p:nvPr>
            <p:ph type="ftr" sz="quarter" idx="2"/>
          </p:nvPr>
        </p:nvSpPr>
        <p:spPr>
          <a:xfrm>
            <a:off x="0" y="9062175"/>
            <a:ext cx="2975240" cy="477044"/>
          </a:xfrm>
          <a:prstGeom prst="rect">
            <a:avLst/>
          </a:prstGeom>
        </p:spPr>
        <p:txBody>
          <a:bodyPr vert="horz" lIns="93744" tIns="46872" rIns="93744" bIns="46872" rtlCol="0" anchor="b"/>
          <a:lstStyle>
            <a:lvl1pPr algn="l">
              <a:defRPr sz="1200"/>
            </a:lvl1pPr>
          </a:lstStyle>
          <a:p>
            <a:endParaRPr lang="sv-SE"/>
          </a:p>
        </p:txBody>
      </p:sp>
      <p:sp>
        <p:nvSpPr>
          <p:cNvPr id="5" name="Platshållare för bildnummer 4"/>
          <p:cNvSpPr>
            <a:spLocks noGrp="1"/>
          </p:cNvSpPr>
          <p:nvPr>
            <p:ph type="sldNum" sz="quarter" idx="3"/>
          </p:nvPr>
        </p:nvSpPr>
        <p:spPr>
          <a:xfrm>
            <a:off x="3889110" y="9062175"/>
            <a:ext cx="2975240" cy="477044"/>
          </a:xfrm>
          <a:prstGeom prst="rect">
            <a:avLst/>
          </a:prstGeom>
        </p:spPr>
        <p:txBody>
          <a:bodyPr vert="horz" lIns="93744" tIns="46872" rIns="93744" bIns="46872" rtlCol="0" anchor="b"/>
          <a:lstStyle>
            <a:lvl1pPr algn="r">
              <a:defRPr sz="1200"/>
            </a:lvl1pPr>
          </a:lstStyle>
          <a:p>
            <a:fld id="{6DDD11DB-C006-4DCC-97BF-67345201FAD0}" type="slidenum">
              <a:rPr lang="sv-SE" smtClean="0"/>
              <a:pPr/>
              <a:t>‹#›</a:t>
            </a:fld>
            <a:endParaRPr lang="sv-SE"/>
          </a:p>
        </p:txBody>
      </p:sp>
    </p:spTree>
    <p:extLst>
      <p:ext uri="{BB962C8B-B14F-4D97-AF65-F5344CB8AC3E}">
        <p14:creationId xmlns:p14="http://schemas.microsoft.com/office/powerpoint/2010/main" val="29942947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9CD1FFA4-B833-4F2C-8452-884599FF88D9}" type="datetimeFigureOut">
              <a:rPr lang="sv-SE" smtClean="0"/>
              <a:pPr/>
              <a:t>2016-04-26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89BD1D2-4A7C-432A-9960-01D184B6E9F8}" type="slidenum">
              <a:rPr lang="sv-SE" smtClean="0"/>
              <a:pPr/>
              <a:t>‹#›</a:t>
            </a:fld>
            <a:endParaRPr lang="sv-SE"/>
          </a:p>
        </p:txBody>
      </p:sp>
    </p:spTree>
    <p:extLst>
      <p:ext uri="{BB962C8B-B14F-4D97-AF65-F5344CB8AC3E}">
        <p14:creationId xmlns:p14="http://schemas.microsoft.com/office/powerpoint/2010/main" val="346854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CD1FFA4-B833-4F2C-8452-884599FF88D9}" type="datetimeFigureOut">
              <a:rPr lang="sv-SE" smtClean="0"/>
              <a:pPr/>
              <a:t>2016-04-26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89BD1D2-4A7C-432A-9960-01D184B6E9F8}" type="slidenum">
              <a:rPr lang="sv-SE" smtClean="0"/>
              <a:pPr/>
              <a:t>‹#›</a:t>
            </a:fld>
            <a:endParaRPr lang="sv-SE"/>
          </a:p>
        </p:txBody>
      </p:sp>
    </p:spTree>
    <p:extLst>
      <p:ext uri="{BB962C8B-B14F-4D97-AF65-F5344CB8AC3E}">
        <p14:creationId xmlns:p14="http://schemas.microsoft.com/office/powerpoint/2010/main" val="5151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6" y="365125"/>
            <a:ext cx="1971675"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1"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CD1FFA4-B833-4F2C-8452-884599FF88D9}" type="datetimeFigureOut">
              <a:rPr lang="sv-SE" smtClean="0"/>
              <a:pPr/>
              <a:t>2016-04-26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89BD1D2-4A7C-432A-9960-01D184B6E9F8}" type="slidenum">
              <a:rPr lang="sv-SE" smtClean="0"/>
              <a:pPr/>
              <a:t>‹#›</a:t>
            </a:fld>
            <a:endParaRPr lang="sv-SE"/>
          </a:p>
        </p:txBody>
      </p:sp>
    </p:spTree>
    <p:extLst>
      <p:ext uri="{BB962C8B-B14F-4D97-AF65-F5344CB8AC3E}">
        <p14:creationId xmlns:p14="http://schemas.microsoft.com/office/powerpoint/2010/main" val="312953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CD1FFA4-B833-4F2C-8452-884599FF88D9}" type="datetimeFigureOut">
              <a:rPr lang="sv-SE" smtClean="0"/>
              <a:pPr/>
              <a:t>2016-04-26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89BD1D2-4A7C-432A-9960-01D184B6E9F8}" type="slidenum">
              <a:rPr lang="sv-SE" smtClean="0"/>
              <a:pPr/>
              <a:t>‹#›</a:t>
            </a:fld>
            <a:endParaRPr lang="sv-SE"/>
          </a:p>
        </p:txBody>
      </p:sp>
    </p:spTree>
    <p:extLst>
      <p:ext uri="{BB962C8B-B14F-4D97-AF65-F5344CB8AC3E}">
        <p14:creationId xmlns:p14="http://schemas.microsoft.com/office/powerpoint/2010/main" val="22793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41"/>
            <a:ext cx="7886700" cy="2852737"/>
          </a:xfr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9CD1FFA4-B833-4F2C-8452-884599FF88D9}" type="datetimeFigureOut">
              <a:rPr lang="sv-SE" smtClean="0"/>
              <a:pPr/>
              <a:t>2016-04-26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89BD1D2-4A7C-432A-9960-01D184B6E9F8}" type="slidenum">
              <a:rPr lang="sv-SE" smtClean="0"/>
              <a:pPr/>
              <a:t>‹#›</a:t>
            </a:fld>
            <a:endParaRPr lang="sv-SE"/>
          </a:p>
        </p:txBody>
      </p:sp>
    </p:spTree>
    <p:extLst>
      <p:ext uri="{BB962C8B-B14F-4D97-AF65-F5344CB8AC3E}">
        <p14:creationId xmlns:p14="http://schemas.microsoft.com/office/powerpoint/2010/main" val="332159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9CD1FFA4-B833-4F2C-8452-884599FF88D9}" type="datetimeFigureOut">
              <a:rPr lang="sv-SE" smtClean="0"/>
              <a:pPr/>
              <a:t>2016-04-26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89BD1D2-4A7C-432A-9960-01D184B6E9F8}" type="slidenum">
              <a:rPr lang="sv-SE" smtClean="0"/>
              <a:pPr/>
              <a:t>‹#›</a:t>
            </a:fld>
            <a:endParaRPr lang="sv-SE"/>
          </a:p>
        </p:txBody>
      </p:sp>
    </p:spTree>
    <p:extLst>
      <p:ext uri="{BB962C8B-B14F-4D97-AF65-F5344CB8AC3E}">
        <p14:creationId xmlns:p14="http://schemas.microsoft.com/office/powerpoint/2010/main" val="178917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8"/>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1"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9CD1FFA4-B833-4F2C-8452-884599FF88D9}" type="datetimeFigureOut">
              <a:rPr lang="sv-SE" smtClean="0"/>
              <a:pPr/>
              <a:t>2016-04-26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89BD1D2-4A7C-432A-9960-01D184B6E9F8}" type="slidenum">
              <a:rPr lang="sv-SE" smtClean="0"/>
              <a:pPr/>
              <a:t>‹#›</a:t>
            </a:fld>
            <a:endParaRPr lang="sv-SE"/>
          </a:p>
        </p:txBody>
      </p:sp>
    </p:spTree>
    <p:extLst>
      <p:ext uri="{BB962C8B-B14F-4D97-AF65-F5344CB8AC3E}">
        <p14:creationId xmlns:p14="http://schemas.microsoft.com/office/powerpoint/2010/main" val="6243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9CD1FFA4-B833-4F2C-8452-884599FF88D9}" type="datetimeFigureOut">
              <a:rPr lang="sv-SE" smtClean="0"/>
              <a:pPr/>
              <a:t>2016-04-26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89BD1D2-4A7C-432A-9960-01D184B6E9F8}" type="slidenum">
              <a:rPr lang="sv-SE" smtClean="0"/>
              <a:pPr/>
              <a:t>‹#›</a:t>
            </a:fld>
            <a:endParaRPr lang="sv-SE"/>
          </a:p>
        </p:txBody>
      </p:sp>
    </p:spTree>
    <p:extLst>
      <p:ext uri="{BB962C8B-B14F-4D97-AF65-F5344CB8AC3E}">
        <p14:creationId xmlns:p14="http://schemas.microsoft.com/office/powerpoint/2010/main" val="305421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CD1FFA4-B833-4F2C-8452-884599FF88D9}" type="datetimeFigureOut">
              <a:rPr lang="sv-SE" smtClean="0"/>
              <a:pPr/>
              <a:t>2016-04-26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89BD1D2-4A7C-432A-9960-01D184B6E9F8}" type="slidenum">
              <a:rPr lang="sv-SE" smtClean="0"/>
              <a:pPr/>
              <a:t>‹#›</a:t>
            </a:fld>
            <a:endParaRPr lang="sv-SE"/>
          </a:p>
        </p:txBody>
      </p:sp>
    </p:spTree>
    <p:extLst>
      <p:ext uri="{BB962C8B-B14F-4D97-AF65-F5344CB8AC3E}">
        <p14:creationId xmlns:p14="http://schemas.microsoft.com/office/powerpoint/2010/main" val="245917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CD1FFA4-B833-4F2C-8452-884599FF88D9}" type="datetimeFigureOut">
              <a:rPr lang="sv-SE" smtClean="0"/>
              <a:pPr/>
              <a:t>2016-04-26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89BD1D2-4A7C-432A-9960-01D184B6E9F8}" type="slidenum">
              <a:rPr lang="sv-SE" smtClean="0"/>
              <a:pPr/>
              <a:t>‹#›</a:t>
            </a:fld>
            <a:endParaRPr lang="sv-SE"/>
          </a:p>
        </p:txBody>
      </p:sp>
    </p:spTree>
    <p:extLst>
      <p:ext uri="{BB962C8B-B14F-4D97-AF65-F5344CB8AC3E}">
        <p14:creationId xmlns:p14="http://schemas.microsoft.com/office/powerpoint/2010/main" val="420784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CD1FFA4-B833-4F2C-8452-884599FF88D9}" type="datetimeFigureOut">
              <a:rPr lang="sv-SE" smtClean="0"/>
              <a:pPr/>
              <a:t>2016-04-26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89BD1D2-4A7C-432A-9960-01D184B6E9F8}" type="slidenum">
              <a:rPr lang="sv-SE" smtClean="0"/>
              <a:pPr/>
              <a:t>‹#›</a:t>
            </a:fld>
            <a:endParaRPr lang="sv-SE"/>
          </a:p>
        </p:txBody>
      </p:sp>
    </p:spTree>
    <p:extLst>
      <p:ext uri="{BB962C8B-B14F-4D97-AF65-F5344CB8AC3E}">
        <p14:creationId xmlns:p14="http://schemas.microsoft.com/office/powerpoint/2010/main" val="399424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D1FFA4-B833-4F2C-8452-884599FF88D9}" type="datetimeFigureOut">
              <a:rPr lang="sv-SE" smtClean="0"/>
              <a:pPr/>
              <a:t>2016-04-26</a:t>
            </a:fld>
            <a:endParaRPr lang="sv-SE"/>
          </a:p>
        </p:txBody>
      </p:sp>
      <p:sp>
        <p:nvSpPr>
          <p:cNvPr id="5" name="Platshållare för sidfot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9BD1D2-4A7C-432A-9960-01D184B6E9F8}" type="slidenum">
              <a:rPr lang="sv-SE" smtClean="0"/>
              <a:pPr/>
              <a:t>‹#›</a:t>
            </a:fld>
            <a:endParaRPr lang="sv-SE"/>
          </a:p>
        </p:txBody>
      </p:sp>
    </p:spTree>
    <p:extLst>
      <p:ext uri="{BB962C8B-B14F-4D97-AF65-F5344CB8AC3E}">
        <p14:creationId xmlns:p14="http://schemas.microsoft.com/office/powerpoint/2010/main" val="18890571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e-magin.se/v5/viewer/files/viewer_s.aspx?gKey=khsn2tzh&amp;gInitPage=1" TargetMode="External"/><Relationship Id="rId7" Type="http://schemas.openxmlformats.org/officeDocument/2006/relationships/image" Target="../media/image4.png"/><Relationship Id="rId2" Type="http://schemas.openxmlformats.org/officeDocument/2006/relationships/hyperlink" Target="http://www.randa.org/rulesequipment/rules/rules-explorer"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golf.se/globalassets/regler-och-handicap/regler-for-golfspel-2016.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699795" y="944645"/>
            <a:ext cx="3080843" cy="923330"/>
          </a:xfrm>
          <a:prstGeom prst="rect">
            <a:avLst/>
          </a:prstGeom>
        </p:spPr>
        <p:txBody>
          <a:bodyPr wrap="none">
            <a:spAutoFit/>
          </a:bodyPr>
          <a:lstStyle/>
          <a:p>
            <a:r>
              <a:rPr lang="sv-SE" sz="5400" b="1" dirty="0">
                <a:solidFill>
                  <a:srgbClr val="0070C0"/>
                </a:solidFill>
                <a:cs typeface="Arial" pitchFamily="34" charset="0"/>
              </a:rPr>
              <a:t>Regelkväll</a:t>
            </a:r>
            <a:endParaRPr lang="sv-SE" sz="5400" dirty="0">
              <a:solidFill>
                <a:srgbClr val="0070C0"/>
              </a:solidFill>
            </a:endParaRPr>
          </a:p>
        </p:txBody>
      </p:sp>
      <p:sp>
        <p:nvSpPr>
          <p:cNvPr id="5" name="textruta 4"/>
          <p:cNvSpPr txBox="1"/>
          <p:nvPr/>
        </p:nvSpPr>
        <p:spPr>
          <a:xfrm>
            <a:off x="2555776" y="2060851"/>
            <a:ext cx="4320480" cy="646331"/>
          </a:xfrm>
          <a:prstGeom prst="rect">
            <a:avLst/>
          </a:prstGeom>
          <a:noFill/>
        </p:spPr>
        <p:txBody>
          <a:bodyPr wrap="square" rtlCol="0">
            <a:spAutoFit/>
          </a:bodyPr>
          <a:lstStyle/>
          <a:p>
            <a:r>
              <a:rPr lang="sv-SE" sz="3600" b="1" dirty="0" err="1">
                <a:solidFill>
                  <a:srgbClr val="0070C0"/>
                </a:solidFill>
              </a:rPr>
              <a:t>Kungälv-Kode</a:t>
            </a:r>
            <a:r>
              <a:rPr lang="sv-SE" sz="3600" b="1" dirty="0">
                <a:solidFill>
                  <a:srgbClr val="0070C0"/>
                </a:solidFill>
              </a:rPr>
              <a:t> GK</a:t>
            </a:r>
          </a:p>
        </p:txBody>
      </p:sp>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140971"/>
            <a:ext cx="7920880" cy="282888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691680" y="476675"/>
            <a:ext cx="5256584" cy="584775"/>
          </a:xfrm>
          <a:prstGeom prst="rect">
            <a:avLst/>
          </a:prstGeom>
        </p:spPr>
        <p:txBody>
          <a:bodyPr wrap="square">
            <a:spAutoFit/>
          </a:bodyPr>
          <a:lstStyle/>
          <a:p>
            <a:pPr lvl="0" algn="ctr">
              <a:spcBef>
                <a:spcPct val="0"/>
              </a:spcBef>
              <a:defRPr/>
            </a:pPr>
            <a:r>
              <a:rPr lang="sv-SE" sz="3200" b="1" dirty="0"/>
              <a:t>Regelboken </a:t>
            </a:r>
          </a:p>
        </p:txBody>
      </p:sp>
      <p:sp>
        <p:nvSpPr>
          <p:cNvPr id="4" name="textruta 3"/>
          <p:cNvSpPr txBox="1"/>
          <p:nvPr/>
        </p:nvSpPr>
        <p:spPr>
          <a:xfrm>
            <a:off x="827584" y="1196754"/>
            <a:ext cx="7704856" cy="707886"/>
          </a:xfrm>
          <a:prstGeom prst="rect">
            <a:avLst/>
          </a:prstGeom>
          <a:noFill/>
        </p:spPr>
        <p:txBody>
          <a:bodyPr wrap="square" rtlCol="0">
            <a:spAutoFit/>
          </a:bodyPr>
          <a:lstStyle/>
          <a:p>
            <a:r>
              <a:rPr lang="sv-SE" sz="2000" dirty="0">
                <a:solidFill>
                  <a:srgbClr val="FF0000"/>
                </a:solidFill>
              </a:rPr>
              <a:t>Viktiga avsnitt i början</a:t>
            </a:r>
            <a:r>
              <a:rPr lang="sv-SE" sz="2000" dirty="0"/>
              <a:t>: </a:t>
            </a:r>
          </a:p>
          <a:p>
            <a:r>
              <a:rPr lang="sv-SE" dirty="0"/>
              <a:t>Ändringar. </a:t>
            </a:r>
            <a:r>
              <a:rPr lang="sv-SE" sz="2000" dirty="0"/>
              <a:t>Användning</a:t>
            </a:r>
            <a:r>
              <a:rPr lang="sv-SE" dirty="0"/>
              <a:t> av boken. Snabb vägledning i golf. Etikett. Definitioner.</a:t>
            </a:r>
          </a:p>
        </p:txBody>
      </p:sp>
      <p:sp>
        <p:nvSpPr>
          <p:cNvPr id="5" name="textruta 4"/>
          <p:cNvSpPr txBox="1"/>
          <p:nvPr/>
        </p:nvSpPr>
        <p:spPr>
          <a:xfrm>
            <a:off x="899592" y="2204865"/>
            <a:ext cx="7560840" cy="4401205"/>
          </a:xfrm>
          <a:prstGeom prst="rect">
            <a:avLst/>
          </a:prstGeom>
          <a:noFill/>
        </p:spPr>
        <p:txBody>
          <a:bodyPr wrap="square" rtlCol="0">
            <a:spAutoFit/>
          </a:bodyPr>
          <a:lstStyle/>
          <a:p>
            <a:r>
              <a:rPr lang="sv-SE" sz="2000" dirty="0">
                <a:solidFill>
                  <a:srgbClr val="FF0000"/>
                </a:solidFill>
              </a:rPr>
              <a:t>Innehåll:</a:t>
            </a:r>
          </a:p>
          <a:p>
            <a:pPr>
              <a:buFont typeface="Arial" pitchFamily="34" charset="0"/>
              <a:buChar char="•"/>
            </a:pPr>
            <a:r>
              <a:rPr lang="sv-SE" sz="2000" dirty="0"/>
              <a:t> Alla regler. 34 stycken se registret i bokens början</a:t>
            </a:r>
          </a:p>
          <a:p>
            <a:endParaRPr lang="sv-SE" sz="2000" dirty="0"/>
          </a:p>
          <a:p>
            <a:pPr>
              <a:buFont typeface="Arial" pitchFamily="34" charset="0"/>
              <a:buChar char="•"/>
            </a:pPr>
            <a:r>
              <a:rPr lang="sv-SE" sz="2000" dirty="0"/>
              <a:t> Index längst bak i boken. Används för att söka definitioner och benämningar</a:t>
            </a:r>
          </a:p>
          <a:p>
            <a:r>
              <a:rPr lang="sv-SE" sz="2000" dirty="0">
                <a:solidFill>
                  <a:srgbClr val="0070C0"/>
                </a:solidFill>
              </a:rPr>
              <a:t>Ex:  En klubba är skadad, får spelaren använda den?</a:t>
            </a:r>
          </a:p>
          <a:p>
            <a:r>
              <a:rPr lang="sv-SE" sz="2000" dirty="0">
                <a:solidFill>
                  <a:srgbClr val="0070C0"/>
                </a:solidFill>
              </a:rPr>
              <a:t>Nyckelord: sök på ”Klubbor” – sök sedan underrubriken ”skadad”.  </a:t>
            </a:r>
          </a:p>
          <a:p>
            <a:r>
              <a:rPr lang="sv-SE" sz="2000" dirty="0">
                <a:solidFill>
                  <a:srgbClr val="0070C0"/>
                </a:solidFill>
              </a:rPr>
              <a:t>(Regel 4-3)</a:t>
            </a:r>
          </a:p>
          <a:p>
            <a:endParaRPr lang="sv-SE" sz="2000" dirty="0">
              <a:solidFill>
                <a:srgbClr val="0070C0"/>
              </a:solidFill>
            </a:endParaRPr>
          </a:p>
          <a:p>
            <a:pPr>
              <a:buFont typeface="Arial" pitchFamily="34" charset="0"/>
              <a:buChar char="•"/>
            </a:pPr>
            <a:r>
              <a:rPr lang="sv-SE" sz="2000" dirty="0"/>
              <a:t> Plikten för brott mot en regel (2 slag) </a:t>
            </a:r>
            <a:r>
              <a:rPr lang="sv-SE" sz="2000" dirty="0">
                <a:solidFill>
                  <a:srgbClr val="FF0000"/>
                </a:solidFill>
              </a:rPr>
              <a:t>står alltid </a:t>
            </a:r>
            <a:r>
              <a:rPr lang="sv-SE" sz="2000" b="1" dirty="0">
                <a:solidFill>
                  <a:srgbClr val="FF0000"/>
                </a:solidFill>
              </a:rPr>
              <a:t>efter</a:t>
            </a:r>
            <a:r>
              <a:rPr lang="sv-SE" sz="2000" dirty="0">
                <a:solidFill>
                  <a:srgbClr val="FF0000"/>
                </a:solidFill>
              </a:rPr>
              <a:t> respektive regel.</a:t>
            </a:r>
            <a:br>
              <a:rPr lang="sv-SE" sz="2000" dirty="0">
                <a:solidFill>
                  <a:srgbClr val="FF0000"/>
                </a:solidFill>
              </a:rPr>
            </a:br>
            <a:r>
              <a:rPr lang="sv-SE" sz="2000" dirty="0">
                <a:solidFill>
                  <a:srgbClr val="FF0000"/>
                </a:solidFill>
              </a:rPr>
              <a:t>  </a:t>
            </a:r>
          </a:p>
          <a:p>
            <a:r>
              <a:rPr lang="sv-SE" sz="2000" b="1" dirty="0">
                <a:solidFill>
                  <a:srgbClr val="FF0000"/>
                </a:solidFill>
              </a:rPr>
              <a:t>Varning! </a:t>
            </a:r>
            <a:r>
              <a:rPr lang="sv-SE" sz="2000" dirty="0">
                <a:solidFill>
                  <a:srgbClr val="FF0000"/>
                </a:solidFill>
              </a:rPr>
              <a:t>Om plikten är 1 slag står det alltid inne i texten. </a:t>
            </a:r>
            <a:r>
              <a:rPr lang="sv-SE" sz="2000" dirty="0"/>
              <a:t/>
            </a:r>
            <a:br>
              <a:rPr lang="sv-SE" sz="2000" dirty="0"/>
            </a:br>
            <a:endParaRPr lang="sv-SE" sz="2000" dirty="0"/>
          </a:p>
          <a:p>
            <a:endParaRPr lang="sv-SE"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71600" y="980731"/>
            <a:ext cx="7272808" cy="5324535"/>
          </a:xfrm>
          <a:prstGeom prst="rect">
            <a:avLst/>
          </a:prstGeom>
        </p:spPr>
        <p:txBody>
          <a:bodyPr wrap="square">
            <a:spAutoFit/>
          </a:bodyPr>
          <a:lstStyle/>
          <a:p>
            <a:pPr>
              <a:buFont typeface="Arial" pitchFamily="34" charset="0"/>
              <a:buChar char="•"/>
            </a:pPr>
            <a:r>
              <a:rPr lang="sv-SE" sz="2000" dirty="0">
                <a:solidFill>
                  <a:srgbClr val="FF0000"/>
                </a:solidFill>
              </a:rPr>
              <a:t>     Banan: </a:t>
            </a:r>
            <a:r>
              <a:rPr lang="sv-SE" sz="2000" dirty="0"/>
              <a:t>är hela området innanför de gränser som fastställts av</a:t>
            </a:r>
          </a:p>
          <a:p>
            <a:r>
              <a:rPr lang="sv-SE" sz="2000" dirty="0"/>
              <a:t>Tävlingsledningen</a:t>
            </a:r>
          </a:p>
          <a:p>
            <a:endParaRPr lang="sv-SE" sz="2000" dirty="0"/>
          </a:p>
          <a:p>
            <a:pPr>
              <a:buFont typeface="Arial" pitchFamily="34" charset="0"/>
              <a:buChar char="•"/>
            </a:pPr>
            <a:r>
              <a:rPr lang="sv-SE" sz="2000" dirty="0">
                <a:solidFill>
                  <a:srgbClr val="FF0000"/>
                </a:solidFill>
              </a:rPr>
              <a:t>    Spelfältet: </a:t>
            </a:r>
            <a:r>
              <a:rPr lang="sv-SE" sz="2000" dirty="0"/>
              <a:t>är banans hela område </a:t>
            </a:r>
            <a:r>
              <a:rPr lang="sv-SE" sz="2000" dirty="0">
                <a:solidFill>
                  <a:srgbClr val="FF0000"/>
                </a:solidFill>
              </a:rPr>
              <a:t>utom</a:t>
            </a:r>
            <a:r>
              <a:rPr lang="sv-SE" sz="2000" dirty="0"/>
              <a:t>:</a:t>
            </a:r>
          </a:p>
          <a:p>
            <a:r>
              <a:rPr lang="sv-SE" sz="2000" dirty="0"/>
              <a:t>a. Tee och green på det hål som spelas</a:t>
            </a:r>
          </a:p>
          <a:p>
            <a:r>
              <a:rPr lang="sv-SE" sz="2000" dirty="0"/>
              <a:t>b. Alla hinder på banan</a:t>
            </a:r>
          </a:p>
          <a:p>
            <a:endParaRPr lang="sv-SE" sz="2000" dirty="0">
              <a:solidFill>
                <a:srgbClr val="FF0000"/>
              </a:solidFill>
            </a:endParaRPr>
          </a:p>
          <a:p>
            <a:pPr marL="342891" indent="-342891">
              <a:buFont typeface="Arial" panose="020B0604020202020204" pitchFamily="34" charset="0"/>
              <a:buChar char="•"/>
            </a:pPr>
            <a:r>
              <a:rPr lang="sv-SE" sz="2000" dirty="0">
                <a:solidFill>
                  <a:srgbClr val="FF0000"/>
                </a:solidFill>
              </a:rPr>
              <a:t>Hinder: </a:t>
            </a:r>
            <a:r>
              <a:rPr lang="sv-SE" sz="2000" dirty="0"/>
              <a:t>är varje bunker eller vattenhinder</a:t>
            </a:r>
          </a:p>
          <a:p>
            <a:r>
              <a:rPr lang="sv-SE" sz="2000" dirty="0"/>
              <a:t>	</a:t>
            </a:r>
          </a:p>
          <a:p>
            <a:pPr>
              <a:buFont typeface="Arial" pitchFamily="34" charset="0"/>
              <a:buChar char="•"/>
            </a:pPr>
            <a:r>
              <a:rPr lang="sv-SE" sz="2000" dirty="0">
                <a:solidFill>
                  <a:srgbClr val="FF0000"/>
                </a:solidFill>
              </a:rPr>
              <a:t>    Fairway: </a:t>
            </a:r>
            <a:r>
              <a:rPr lang="sv-SE" sz="2000" dirty="0"/>
              <a:t> är det kortklippta området mellan Tee och Green.</a:t>
            </a:r>
          </a:p>
          <a:p>
            <a:pPr>
              <a:buFont typeface="Arial" pitchFamily="34" charset="0"/>
              <a:buChar char="•"/>
            </a:pPr>
            <a:endParaRPr lang="sv-SE" sz="2000" dirty="0"/>
          </a:p>
          <a:p>
            <a:pPr>
              <a:buFont typeface="Arial" pitchFamily="34" charset="0"/>
              <a:buChar char="•"/>
            </a:pPr>
            <a:r>
              <a:rPr lang="sv-SE" sz="2000" dirty="0">
                <a:solidFill>
                  <a:srgbClr val="FF0000"/>
                </a:solidFill>
              </a:rPr>
              <a:t>    </a:t>
            </a:r>
            <a:r>
              <a:rPr lang="sv-SE" sz="2000" dirty="0" err="1">
                <a:solidFill>
                  <a:srgbClr val="FF0000"/>
                </a:solidFill>
              </a:rPr>
              <a:t>Rough</a:t>
            </a:r>
            <a:r>
              <a:rPr lang="sv-SE" sz="2000" dirty="0">
                <a:solidFill>
                  <a:srgbClr val="FF0000"/>
                </a:solidFill>
              </a:rPr>
              <a:t>/Semi-</a:t>
            </a:r>
            <a:r>
              <a:rPr lang="sv-SE" sz="2000" dirty="0" err="1">
                <a:solidFill>
                  <a:srgbClr val="FF0000"/>
                </a:solidFill>
              </a:rPr>
              <a:t>Rough</a:t>
            </a:r>
            <a:r>
              <a:rPr lang="sv-SE" sz="2000" dirty="0">
                <a:solidFill>
                  <a:srgbClr val="FF0000"/>
                </a:solidFill>
              </a:rPr>
              <a:t>  </a:t>
            </a:r>
            <a:r>
              <a:rPr lang="sv-SE" sz="2000" dirty="0"/>
              <a:t>är det högre klippta områden utanför fairway</a:t>
            </a:r>
          </a:p>
          <a:p>
            <a:pPr>
              <a:buFont typeface="Arial" pitchFamily="34" charset="0"/>
              <a:buChar char="•"/>
            </a:pPr>
            <a:endParaRPr lang="sv-SE" sz="2000" dirty="0"/>
          </a:p>
          <a:p>
            <a:pPr>
              <a:buFont typeface="Arial" pitchFamily="34" charset="0"/>
              <a:buChar char="•"/>
            </a:pPr>
            <a:r>
              <a:rPr lang="sv-SE" sz="2000" dirty="0">
                <a:solidFill>
                  <a:srgbClr val="FF0000"/>
                </a:solidFill>
              </a:rPr>
              <a:t>    Green: </a:t>
            </a:r>
            <a:r>
              <a:rPr lang="sv-SE" sz="2000" dirty="0"/>
              <a:t>är all mark på det hål som spelas som särskilt iordningställts för puttning</a:t>
            </a:r>
          </a:p>
          <a:p>
            <a:endParaRPr lang="sv-SE" sz="2000" dirty="0"/>
          </a:p>
          <a:p>
            <a:pPr>
              <a:buFont typeface="Arial" pitchFamily="34" charset="0"/>
              <a:buChar char="•"/>
            </a:pPr>
            <a:r>
              <a:rPr lang="sv-SE" sz="2000" dirty="0">
                <a:solidFill>
                  <a:srgbClr val="FF0000"/>
                </a:solidFill>
              </a:rPr>
              <a:t>    Tee: </a:t>
            </a:r>
            <a:r>
              <a:rPr lang="sv-SE" sz="2000" dirty="0"/>
              <a:t>är den plats där spelet börjar</a:t>
            </a:r>
          </a:p>
        </p:txBody>
      </p:sp>
      <p:sp>
        <p:nvSpPr>
          <p:cNvPr id="3" name="textruta 2"/>
          <p:cNvSpPr txBox="1"/>
          <p:nvPr/>
        </p:nvSpPr>
        <p:spPr>
          <a:xfrm>
            <a:off x="1835696" y="260650"/>
            <a:ext cx="4968552" cy="584775"/>
          </a:xfrm>
          <a:prstGeom prst="rect">
            <a:avLst/>
          </a:prstGeom>
          <a:noFill/>
        </p:spPr>
        <p:txBody>
          <a:bodyPr wrap="square" rtlCol="0">
            <a:spAutoFit/>
          </a:bodyPr>
          <a:lstStyle/>
          <a:p>
            <a:r>
              <a:rPr lang="sv-SE" sz="3200" b="1" dirty="0"/>
              <a:t>Golfbanan – definitioner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259632" y="2136339"/>
            <a:ext cx="6768752" cy="2862322"/>
          </a:xfrm>
          <a:prstGeom prst="rect">
            <a:avLst/>
          </a:prstGeom>
        </p:spPr>
        <p:txBody>
          <a:bodyPr wrap="square">
            <a:spAutoFit/>
          </a:bodyPr>
          <a:lstStyle/>
          <a:p>
            <a:pPr>
              <a:buFont typeface="Arial" pitchFamily="34" charset="0"/>
              <a:buChar char="•"/>
            </a:pPr>
            <a:r>
              <a:rPr lang="sv-SE" sz="2000" dirty="0"/>
              <a:t>  Spelaren får inte starta en rond med fler än </a:t>
            </a:r>
            <a:r>
              <a:rPr lang="sv-SE" sz="2000" dirty="0">
                <a:solidFill>
                  <a:srgbClr val="FF0000"/>
                </a:solidFill>
              </a:rPr>
              <a:t>14 klubbor</a:t>
            </a:r>
          </a:p>
          <a:p>
            <a:pPr>
              <a:buFont typeface="Arial" pitchFamily="34" charset="0"/>
              <a:buChar char="•"/>
            </a:pPr>
            <a:endParaRPr lang="sv-SE" sz="2000" dirty="0"/>
          </a:p>
          <a:p>
            <a:pPr>
              <a:buFont typeface="Arial" pitchFamily="34" charset="0"/>
              <a:buChar char="•"/>
            </a:pPr>
            <a:r>
              <a:rPr lang="sv-SE" sz="2000" dirty="0"/>
              <a:t>   En klubba kan </a:t>
            </a:r>
            <a:r>
              <a:rPr lang="sv-SE" sz="2000" dirty="0">
                <a:solidFill>
                  <a:srgbClr val="FF0000"/>
                </a:solidFill>
              </a:rPr>
              <a:t>inte</a:t>
            </a:r>
            <a:r>
              <a:rPr lang="sv-SE" sz="2000" dirty="0"/>
              <a:t> förklaras ur spel före ronden </a:t>
            </a:r>
            <a:r>
              <a:rPr lang="sv-SE" sz="2000" dirty="0">
                <a:solidFill>
                  <a:srgbClr val="FF0000"/>
                </a:solidFill>
              </a:rPr>
              <a:t>och sedan medföras</a:t>
            </a:r>
          </a:p>
          <a:p>
            <a:pPr>
              <a:buFont typeface="Arial" pitchFamily="34" charset="0"/>
              <a:buChar char="•"/>
            </a:pPr>
            <a:endParaRPr lang="sv-SE" sz="2000" dirty="0"/>
          </a:p>
          <a:p>
            <a:pPr>
              <a:buFont typeface="Arial" pitchFamily="34" charset="0"/>
              <a:buChar char="•"/>
            </a:pPr>
            <a:r>
              <a:rPr lang="sv-SE" sz="2000" dirty="0"/>
              <a:t>   En övertalig klubba </a:t>
            </a:r>
            <a:r>
              <a:rPr lang="sv-SE" sz="2000" dirty="0">
                <a:solidFill>
                  <a:srgbClr val="FF0000"/>
                </a:solidFill>
              </a:rPr>
              <a:t>måste</a:t>
            </a:r>
            <a:r>
              <a:rPr lang="sv-SE" sz="2000" dirty="0"/>
              <a:t> förklaras ur spel när upptäckten sker under ronden</a:t>
            </a:r>
          </a:p>
          <a:p>
            <a:pPr>
              <a:buFont typeface="Arial" pitchFamily="34" charset="0"/>
              <a:buChar char="•"/>
            </a:pPr>
            <a:endParaRPr lang="sv-SE" sz="2000" dirty="0"/>
          </a:p>
          <a:p>
            <a:r>
              <a:rPr lang="sv-SE" sz="2000" dirty="0">
                <a:solidFill>
                  <a:srgbClr val="FF0000"/>
                </a:solidFill>
              </a:rPr>
              <a:t>Plikt: 2 slag per hål men max plikt per rond 4 slag.</a:t>
            </a:r>
          </a:p>
        </p:txBody>
      </p:sp>
      <p:sp>
        <p:nvSpPr>
          <p:cNvPr id="3" name="textruta 2"/>
          <p:cNvSpPr txBox="1"/>
          <p:nvPr/>
        </p:nvSpPr>
        <p:spPr>
          <a:xfrm>
            <a:off x="2411760" y="620691"/>
            <a:ext cx="4392488" cy="584775"/>
          </a:xfrm>
          <a:prstGeom prst="rect">
            <a:avLst/>
          </a:prstGeom>
          <a:noFill/>
        </p:spPr>
        <p:txBody>
          <a:bodyPr wrap="square" rtlCol="0">
            <a:spAutoFit/>
          </a:bodyPr>
          <a:lstStyle/>
          <a:p>
            <a:r>
              <a:rPr lang="sv-SE" sz="3200" b="1" dirty="0"/>
              <a:t>Klubbor – regel 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43608" y="1700809"/>
            <a:ext cx="6984776" cy="4278094"/>
          </a:xfrm>
          <a:prstGeom prst="rect">
            <a:avLst/>
          </a:prstGeom>
        </p:spPr>
        <p:txBody>
          <a:bodyPr wrap="square">
            <a:spAutoFit/>
          </a:bodyPr>
          <a:lstStyle/>
          <a:p>
            <a:r>
              <a:rPr lang="sv-SE" sz="2000" dirty="0">
                <a:solidFill>
                  <a:srgbClr val="FF0000"/>
                </a:solidFill>
              </a:rPr>
              <a:t>Du får lov att:</a:t>
            </a:r>
          </a:p>
          <a:p>
            <a:pPr>
              <a:buFont typeface="Arial" pitchFamily="34" charset="0"/>
              <a:buChar char="•"/>
            </a:pPr>
            <a:r>
              <a:rPr lang="sv-SE" sz="2000" dirty="0"/>
              <a:t>  </a:t>
            </a:r>
            <a:r>
              <a:rPr lang="sv-SE" sz="2000" dirty="0">
                <a:solidFill>
                  <a:srgbClr val="FF0000"/>
                </a:solidFill>
              </a:rPr>
              <a:t>Komplettera</a:t>
            </a:r>
            <a:r>
              <a:rPr lang="sv-SE" sz="2000" dirty="0"/>
              <a:t> med upp till 14 klubbor under ronden om du startade med färre så länge du inte fördröjer spelet</a:t>
            </a:r>
          </a:p>
          <a:p>
            <a:pPr>
              <a:buFont typeface="Arial" pitchFamily="34" charset="0"/>
              <a:buChar char="•"/>
            </a:pPr>
            <a:endParaRPr lang="sv-SE" sz="2000" dirty="0"/>
          </a:p>
          <a:p>
            <a:pPr>
              <a:buFont typeface="Arial" pitchFamily="34" charset="0"/>
              <a:buChar char="•"/>
            </a:pPr>
            <a:r>
              <a:rPr lang="sv-SE" sz="2000" dirty="0"/>
              <a:t>  </a:t>
            </a:r>
            <a:r>
              <a:rPr lang="sv-SE" sz="2000" dirty="0">
                <a:solidFill>
                  <a:srgbClr val="FF0000"/>
                </a:solidFill>
              </a:rPr>
              <a:t>Använda en skadad klubba </a:t>
            </a:r>
            <a:r>
              <a:rPr lang="sv-SE" sz="2000" dirty="0"/>
              <a:t>under resten av ronden om den skadats under spelets normala gång eller få den skadade klubban </a:t>
            </a:r>
            <a:r>
              <a:rPr lang="sv-SE" sz="2000" dirty="0">
                <a:solidFill>
                  <a:srgbClr val="FF0000"/>
                </a:solidFill>
              </a:rPr>
              <a:t>lagad</a:t>
            </a:r>
            <a:r>
              <a:rPr lang="sv-SE" sz="2000" dirty="0"/>
              <a:t> om du inte fördröjer spelet eller, om klubban är oduglig för spel, </a:t>
            </a:r>
            <a:r>
              <a:rPr lang="sv-SE" sz="2000" dirty="0">
                <a:solidFill>
                  <a:srgbClr val="FF0000"/>
                </a:solidFill>
              </a:rPr>
              <a:t>ersätta den </a:t>
            </a:r>
            <a:r>
              <a:rPr lang="sv-SE" sz="2000" dirty="0"/>
              <a:t>med vilken klubba som helst</a:t>
            </a:r>
          </a:p>
          <a:p>
            <a:pPr>
              <a:buFont typeface="Arial" pitchFamily="34" charset="0"/>
              <a:buChar char="•"/>
            </a:pPr>
            <a:endParaRPr lang="sv-SE" sz="2000" dirty="0"/>
          </a:p>
          <a:p>
            <a:pPr>
              <a:buFont typeface="Arial" pitchFamily="34" charset="0"/>
              <a:buChar char="•"/>
            </a:pPr>
            <a:r>
              <a:rPr lang="sv-SE" sz="2000" dirty="0"/>
              <a:t>  </a:t>
            </a:r>
            <a:r>
              <a:rPr lang="sv-SE" sz="2000" dirty="0">
                <a:solidFill>
                  <a:srgbClr val="FF0000"/>
                </a:solidFill>
              </a:rPr>
              <a:t>Med din partner spela med gemensamma klubbor </a:t>
            </a:r>
            <a:r>
              <a:rPr lang="sv-SE" sz="2000" dirty="0"/>
              <a:t>så länge antalet tillsammans inte överstiger 14</a:t>
            </a:r>
          </a:p>
          <a:p>
            <a:pPr>
              <a:buFont typeface="Arial" pitchFamily="34" charset="0"/>
              <a:buChar char="•"/>
            </a:pPr>
            <a:endParaRPr lang="sv-SE" sz="2000" dirty="0"/>
          </a:p>
          <a:p>
            <a:r>
              <a:rPr lang="sv-SE" sz="1600" dirty="0">
                <a:solidFill>
                  <a:srgbClr val="0070C0"/>
                </a:solidFill>
              </a:rPr>
              <a:t>(Klubba sönderslagen på annat sätt under fastställd rond </a:t>
            </a:r>
            <a:r>
              <a:rPr lang="sv-SE" sz="1600" dirty="0" err="1">
                <a:solidFill>
                  <a:srgbClr val="0070C0"/>
                </a:solidFill>
              </a:rPr>
              <a:t>ex.vis</a:t>
            </a:r>
            <a:r>
              <a:rPr lang="sv-SE" sz="1600" dirty="0">
                <a:solidFill>
                  <a:srgbClr val="0070C0"/>
                </a:solidFill>
              </a:rPr>
              <a:t> i vredesmod får inte användas eller ersättas. Plikt för brott mot regel 4-3b medför diskvalifikation).</a:t>
            </a:r>
          </a:p>
        </p:txBody>
      </p:sp>
      <p:sp>
        <p:nvSpPr>
          <p:cNvPr id="3" name="textruta 2"/>
          <p:cNvSpPr txBox="1"/>
          <p:nvPr/>
        </p:nvSpPr>
        <p:spPr>
          <a:xfrm>
            <a:off x="2195736" y="548682"/>
            <a:ext cx="4608512" cy="584775"/>
          </a:xfrm>
          <a:prstGeom prst="rect">
            <a:avLst/>
          </a:prstGeom>
          <a:noFill/>
        </p:spPr>
        <p:txBody>
          <a:bodyPr wrap="square" rtlCol="0">
            <a:spAutoFit/>
          </a:bodyPr>
          <a:lstStyle/>
          <a:p>
            <a:r>
              <a:rPr lang="sv-SE" sz="3200" b="1" dirty="0"/>
              <a:t>Klubbor – fortsättning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55371" y="1772816"/>
            <a:ext cx="3963263" cy="3024336"/>
          </a:xfrm>
          <a:prstGeom prst="rect">
            <a:avLst/>
          </a:prstGeom>
          <a:noFill/>
          <a:ln w="9525">
            <a:noFill/>
            <a:miter lim="800000"/>
            <a:headEnd/>
            <a:tailEnd/>
          </a:ln>
        </p:spPr>
      </p:pic>
      <p:sp>
        <p:nvSpPr>
          <p:cNvPr id="5" name="Rektangel 4"/>
          <p:cNvSpPr/>
          <p:nvPr/>
        </p:nvSpPr>
        <p:spPr>
          <a:xfrm>
            <a:off x="683568" y="1758144"/>
            <a:ext cx="4536504" cy="3477875"/>
          </a:xfrm>
          <a:prstGeom prst="rect">
            <a:avLst/>
          </a:prstGeom>
        </p:spPr>
        <p:txBody>
          <a:bodyPr wrap="square">
            <a:spAutoFit/>
          </a:bodyPr>
          <a:lstStyle/>
          <a:p>
            <a:endParaRPr lang="sv-SE" sz="2000" b="1" dirty="0"/>
          </a:p>
          <a:p>
            <a:r>
              <a:rPr lang="sv-SE" sz="2000" dirty="0"/>
              <a:t>Tee är ett rektangulärt område</a:t>
            </a:r>
          </a:p>
          <a:p>
            <a:r>
              <a:rPr lang="sv-SE" sz="2000" dirty="0"/>
              <a:t>av två klubblängders djup vars</a:t>
            </a:r>
          </a:p>
          <a:p>
            <a:r>
              <a:rPr lang="sv-SE" sz="2000" dirty="0"/>
              <a:t>framkant och sidor bestäms av</a:t>
            </a:r>
          </a:p>
          <a:p>
            <a:r>
              <a:rPr lang="sv-SE" sz="2000" dirty="0"/>
              <a:t>två tee - markeringar.</a:t>
            </a:r>
          </a:p>
          <a:p>
            <a:endParaRPr lang="sv-SE" sz="2000" dirty="0"/>
          </a:p>
          <a:p>
            <a:r>
              <a:rPr lang="sv-SE" sz="2000" dirty="0"/>
              <a:t>En boll är utanför tee när </a:t>
            </a:r>
            <a:r>
              <a:rPr lang="sv-SE" sz="2000" dirty="0">
                <a:solidFill>
                  <a:srgbClr val="FF0000"/>
                </a:solidFill>
              </a:rPr>
              <a:t>hela</a:t>
            </a:r>
          </a:p>
          <a:p>
            <a:r>
              <a:rPr lang="sv-SE" sz="2000" dirty="0">
                <a:solidFill>
                  <a:srgbClr val="FF0000"/>
                </a:solidFill>
              </a:rPr>
              <a:t>bollen är utanför </a:t>
            </a:r>
            <a:r>
              <a:rPr lang="sv-SE" sz="2000" dirty="0" err="1"/>
              <a:t>tees</a:t>
            </a:r>
            <a:r>
              <a:rPr lang="sv-SE" sz="2000" dirty="0"/>
              <a:t> gränser.</a:t>
            </a:r>
          </a:p>
          <a:p>
            <a:endParaRPr lang="sv-SE" sz="2000" dirty="0"/>
          </a:p>
          <a:p>
            <a:r>
              <a:rPr lang="sv-SE" sz="2000" dirty="0"/>
              <a:t>Obs att gränsen går vid utsidan av markeringen </a:t>
            </a:r>
          </a:p>
        </p:txBody>
      </p:sp>
      <p:sp>
        <p:nvSpPr>
          <p:cNvPr id="4" name="textruta 3"/>
          <p:cNvSpPr txBox="1"/>
          <p:nvPr/>
        </p:nvSpPr>
        <p:spPr>
          <a:xfrm>
            <a:off x="2051720" y="548682"/>
            <a:ext cx="5040560" cy="584775"/>
          </a:xfrm>
          <a:prstGeom prst="rect">
            <a:avLst/>
          </a:prstGeom>
          <a:noFill/>
        </p:spPr>
        <p:txBody>
          <a:bodyPr wrap="square" rtlCol="0">
            <a:spAutoFit/>
          </a:bodyPr>
          <a:lstStyle/>
          <a:p>
            <a:pPr algn="ctr"/>
            <a:r>
              <a:rPr lang="sv-SE" sz="3200" b="1" dirty="0"/>
              <a:t>Tee –definitionen – regel 11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11560" y="1844827"/>
            <a:ext cx="8064896" cy="2554545"/>
          </a:xfrm>
          <a:prstGeom prst="rect">
            <a:avLst/>
          </a:prstGeom>
        </p:spPr>
        <p:txBody>
          <a:bodyPr wrap="square">
            <a:spAutoFit/>
          </a:bodyPr>
          <a:lstStyle/>
          <a:p>
            <a:r>
              <a:rPr lang="sv-SE" sz="2000" dirty="0"/>
              <a:t>Om du spelar </a:t>
            </a:r>
            <a:r>
              <a:rPr lang="sv-SE" sz="2000" dirty="0">
                <a:solidFill>
                  <a:srgbClr val="FF0000"/>
                </a:solidFill>
              </a:rPr>
              <a:t>en boll utanför tee eller från fel tee </a:t>
            </a:r>
            <a:r>
              <a:rPr lang="sv-SE" sz="2000" dirty="0"/>
              <a:t>måste du med </a:t>
            </a:r>
            <a:r>
              <a:rPr lang="sv-SE" sz="2000" dirty="0">
                <a:solidFill>
                  <a:srgbClr val="FF0000"/>
                </a:solidFill>
              </a:rPr>
              <a:t>2 slags plikt, </a:t>
            </a:r>
            <a:r>
              <a:rPr lang="sv-SE" sz="2000" dirty="0"/>
              <a:t>rätta felet och spela från tee.</a:t>
            </a:r>
          </a:p>
          <a:p>
            <a:endParaRPr lang="sv-SE" sz="2000" dirty="0"/>
          </a:p>
          <a:p>
            <a:r>
              <a:rPr lang="sv-SE" sz="2000" dirty="0">
                <a:solidFill>
                  <a:srgbClr val="FF0000"/>
                </a:solidFill>
              </a:rPr>
              <a:t>Slagen du slog utanför eller från fel tee räknas inte.</a:t>
            </a:r>
          </a:p>
          <a:p>
            <a:endParaRPr lang="sv-SE" sz="2000" dirty="0"/>
          </a:p>
          <a:p>
            <a:endParaRPr lang="sv-SE" sz="2000" dirty="0"/>
          </a:p>
          <a:p>
            <a:r>
              <a:rPr lang="sv-SE" sz="2000" dirty="0">
                <a:solidFill>
                  <a:srgbClr val="FF0000"/>
                </a:solidFill>
              </a:rPr>
              <a:t>OBS! </a:t>
            </a:r>
            <a:r>
              <a:rPr lang="sv-SE" sz="2000" dirty="0"/>
              <a:t>Kommer du försent  till start (inom 5 min) </a:t>
            </a:r>
            <a:r>
              <a:rPr lang="sv-SE" sz="2000" dirty="0">
                <a:solidFill>
                  <a:srgbClr val="FF0000"/>
                </a:solidFill>
              </a:rPr>
              <a:t>2 slags plikt. </a:t>
            </a:r>
            <a:r>
              <a:rPr lang="sv-SE" sz="2000" dirty="0"/>
              <a:t>Mer än 5 min </a:t>
            </a:r>
            <a:r>
              <a:rPr lang="sv-SE" sz="2000" dirty="0">
                <a:solidFill>
                  <a:srgbClr val="FF0000"/>
                </a:solidFill>
              </a:rPr>
              <a:t>diskning</a:t>
            </a:r>
          </a:p>
        </p:txBody>
      </p:sp>
      <p:sp>
        <p:nvSpPr>
          <p:cNvPr id="3" name="textruta 2"/>
          <p:cNvSpPr txBox="1"/>
          <p:nvPr/>
        </p:nvSpPr>
        <p:spPr>
          <a:xfrm>
            <a:off x="611560" y="548680"/>
            <a:ext cx="7848872" cy="1077218"/>
          </a:xfrm>
          <a:prstGeom prst="rect">
            <a:avLst/>
          </a:prstGeom>
          <a:noFill/>
        </p:spPr>
        <p:txBody>
          <a:bodyPr wrap="square" rtlCol="0">
            <a:spAutoFit/>
          </a:bodyPr>
          <a:lstStyle/>
          <a:p>
            <a:pPr algn="ctr"/>
            <a:r>
              <a:rPr lang="sv-SE" sz="3200" b="1" dirty="0"/>
              <a:t>Tee, den plats där spelet börjar – regel 11 </a:t>
            </a:r>
          </a:p>
          <a:p>
            <a:pPr algn="ctr"/>
            <a:endParaRPr lang="sv-SE"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860032" y="1772819"/>
            <a:ext cx="3672408" cy="3477875"/>
          </a:xfrm>
          <a:prstGeom prst="rect">
            <a:avLst/>
          </a:prstGeom>
        </p:spPr>
        <p:txBody>
          <a:bodyPr wrap="square">
            <a:spAutoFit/>
          </a:bodyPr>
          <a:lstStyle/>
          <a:p>
            <a:pPr>
              <a:buFont typeface="Arial" pitchFamily="34" charset="0"/>
              <a:buChar char="•"/>
            </a:pPr>
            <a:r>
              <a:rPr lang="sv-SE" sz="2000" dirty="0">
                <a:solidFill>
                  <a:srgbClr val="FF0000"/>
                </a:solidFill>
              </a:rPr>
              <a:t>  Spelaren får </a:t>
            </a:r>
            <a:r>
              <a:rPr lang="sv-SE" sz="2000" dirty="0"/>
              <a:t>var som helst på</a:t>
            </a:r>
          </a:p>
          <a:p>
            <a:r>
              <a:rPr lang="sv-SE" sz="2000" dirty="0"/>
              <a:t>banan </a:t>
            </a:r>
            <a:r>
              <a:rPr lang="sv-SE" sz="2000" dirty="0">
                <a:solidFill>
                  <a:srgbClr val="FF0000"/>
                </a:solidFill>
              </a:rPr>
              <a:t>vidröra högt gräs </a:t>
            </a:r>
            <a:r>
              <a:rPr lang="sv-SE" sz="2000" dirty="0"/>
              <a:t>och</a:t>
            </a:r>
          </a:p>
          <a:p>
            <a:r>
              <a:rPr lang="sv-SE" sz="2000" dirty="0"/>
              <a:t>annat växande när han letar</a:t>
            </a:r>
          </a:p>
          <a:p>
            <a:r>
              <a:rPr lang="sv-SE" sz="2000" dirty="0"/>
              <a:t>efter bollen så länge han inte</a:t>
            </a:r>
          </a:p>
          <a:p>
            <a:r>
              <a:rPr lang="sv-SE" sz="2000" dirty="0"/>
              <a:t>förbättrar läget</a:t>
            </a:r>
          </a:p>
          <a:p>
            <a:pPr>
              <a:buFont typeface="Arial" pitchFamily="34" charset="0"/>
              <a:buChar char="•"/>
            </a:pPr>
            <a:r>
              <a:rPr lang="sv-SE" sz="2000" dirty="0">
                <a:solidFill>
                  <a:srgbClr val="FF0000"/>
                </a:solidFill>
              </a:rPr>
              <a:t>  I hinder </a:t>
            </a:r>
            <a:r>
              <a:rPr lang="sv-SE" sz="2000" dirty="0"/>
              <a:t>får spelaren med</a:t>
            </a:r>
          </a:p>
          <a:p>
            <a:r>
              <a:rPr lang="sv-SE" sz="2000" dirty="0">
                <a:solidFill>
                  <a:srgbClr val="FF0000"/>
                </a:solidFill>
              </a:rPr>
              <a:t>klubban </a:t>
            </a:r>
            <a:r>
              <a:rPr lang="sv-SE" sz="2000" dirty="0"/>
              <a:t>eller på annat sätt</a:t>
            </a:r>
          </a:p>
          <a:p>
            <a:r>
              <a:rPr lang="sv-SE" sz="2000" dirty="0">
                <a:solidFill>
                  <a:srgbClr val="FF0000"/>
                </a:solidFill>
              </a:rPr>
              <a:t>känna eller med krattan söka</a:t>
            </a:r>
          </a:p>
          <a:p>
            <a:r>
              <a:rPr lang="sv-SE" sz="2000" dirty="0">
                <a:solidFill>
                  <a:srgbClr val="FF0000"/>
                </a:solidFill>
              </a:rPr>
              <a:t>efter bollen i sand</a:t>
            </a:r>
            <a:endParaRPr lang="sv-SE" sz="2000" dirty="0"/>
          </a:p>
          <a:p>
            <a:pPr>
              <a:buFont typeface="Arial" pitchFamily="34" charset="0"/>
              <a:buChar char="•"/>
            </a:pPr>
            <a:r>
              <a:rPr lang="sv-SE" sz="2000" dirty="0"/>
              <a:t>  Om bollen rubbas ska den</a:t>
            </a:r>
          </a:p>
          <a:p>
            <a:r>
              <a:rPr lang="sv-SE" sz="2000" dirty="0"/>
              <a:t>återplaceras utan plikt</a:t>
            </a:r>
          </a:p>
        </p:txBody>
      </p:sp>
      <p:pic>
        <p:nvPicPr>
          <p:cNvPr id="4098" name="Picture 2"/>
          <p:cNvPicPr>
            <a:picLocks noChangeAspect="1" noChangeArrowheads="1"/>
          </p:cNvPicPr>
          <p:nvPr/>
        </p:nvPicPr>
        <p:blipFill>
          <a:blip r:embed="rId2" cstate="print"/>
          <a:srcRect/>
          <a:stretch>
            <a:fillRect/>
          </a:stretch>
        </p:blipFill>
        <p:spPr bwMode="auto">
          <a:xfrm>
            <a:off x="827587" y="1700808"/>
            <a:ext cx="3536365" cy="4104456"/>
          </a:xfrm>
          <a:prstGeom prst="rect">
            <a:avLst/>
          </a:prstGeom>
          <a:noFill/>
          <a:ln w="9525">
            <a:noFill/>
            <a:miter lim="800000"/>
            <a:headEnd/>
            <a:tailEnd/>
          </a:ln>
        </p:spPr>
      </p:pic>
      <p:sp>
        <p:nvSpPr>
          <p:cNvPr id="4" name="textruta 3"/>
          <p:cNvSpPr txBox="1"/>
          <p:nvPr/>
        </p:nvSpPr>
        <p:spPr>
          <a:xfrm>
            <a:off x="971600" y="548682"/>
            <a:ext cx="6696744" cy="584775"/>
          </a:xfrm>
          <a:prstGeom prst="rect">
            <a:avLst/>
          </a:prstGeom>
          <a:noFill/>
        </p:spPr>
        <p:txBody>
          <a:bodyPr wrap="square" rtlCol="0">
            <a:spAutoFit/>
          </a:bodyPr>
          <a:lstStyle/>
          <a:p>
            <a:r>
              <a:rPr lang="sv-SE" sz="3200" b="1" dirty="0"/>
              <a:t>Leta och identifiera bollen – regel 12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39552" y="2060849"/>
            <a:ext cx="3744416" cy="2862322"/>
          </a:xfrm>
          <a:prstGeom prst="rect">
            <a:avLst/>
          </a:prstGeom>
        </p:spPr>
        <p:txBody>
          <a:bodyPr wrap="square">
            <a:spAutoFit/>
          </a:bodyPr>
          <a:lstStyle/>
          <a:p>
            <a:r>
              <a:rPr lang="sv-SE" sz="2000" b="1" dirty="0"/>
              <a:t>Detta säger regeln:</a:t>
            </a:r>
          </a:p>
          <a:p>
            <a:r>
              <a:rPr lang="sv-SE" sz="2000" dirty="0"/>
              <a:t>1. </a:t>
            </a:r>
            <a:r>
              <a:rPr lang="sv-SE" sz="2000" dirty="0">
                <a:solidFill>
                  <a:srgbClr val="FF0000"/>
                </a:solidFill>
              </a:rPr>
              <a:t>Meddela</a:t>
            </a:r>
            <a:r>
              <a:rPr lang="sv-SE" sz="2000" dirty="0"/>
              <a:t> markören eller</a:t>
            </a:r>
          </a:p>
          <a:p>
            <a:r>
              <a:rPr lang="sv-SE" sz="2000" dirty="0"/>
              <a:t>medtävlaren innan</a:t>
            </a:r>
          </a:p>
          <a:p>
            <a:r>
              <a:rPr lang="sv-SE" sz="2000" dirty="0"/>
              <a:t>2. Låt markören eller</a:t>
            </a:r>
          </a:p>
          <a:p>
            <a:r>
              <a:rPr lang="sv-SE" sz="2000" dirty="0"/>
              <a:t>medtävlaren </a:t>
            </a:r>
            <a:r>
              <a:rPr lang="sv-SE" sz="2000" dirty="0">
                <a:solidFill>
                  <a:srgbClr val="FF0000"/>
                </a:solidFill>
              </a:rPr>
              <a:t>närvara</a:t>
            </a:r>
          </a:p>
          <a:p>
            <a:r>
              <a:rPr lang="sv-SE" sz="2000" dirty="0"/>
              <a:t>3. </a:t>
            </a:r>
            <a:r>
              <a:rPr lang="sv-SE" sz="2000" dirty="0">
                <a:solidFill>
                  <a:srgbClr val="FF0000"/>
                </a:solidFill>
              </a:rPr>
              <a:t>Markera</a:t>
            </a:r>
            <a:r>
              <a:rPr lang="sv-SE" sz="2000" dirty="0"/>
              <a:t> bollen</a:t>
            </a:r>
          </a:p>
          <a:p>
            <a:r>
              <a:rPr lang="sv-SE" sz="2000" dirty="0"/>
              <a:t>4. Lyft den - </a:t>
            </a:r>
            <a:r>
              <a:rPr lang="sv-SE" sz="2000" dirty="0">
                <a:solidFill>
                  <a:srgbClr val="FF0000"/>
                </a:solidFill>
              </a:rPr>
              <a:t>utan att göra ren den</a:t>
            </a:r>
          </a:p>
          <a:p>
            <a:r>
              <a:rPr lang="sv-SE" sz="2000" dirty="0"/>
              <a:t>5. Lägg tillbaka bollen </a:t>
            </a:r>
            <a:r>
              <a:rPr lang="sv-SE" sz="2000" dirty="0">
                <a:solidFill>
                  <a:srgbClr val="FF0000"/>
                </a:solidFill>
              </a:rPr>
              <a:t>vid</a:t>
            </a:r>
          </a:p>
          <a:p>
            <a:r>
              <a:rPr lang="sv-SE" sz="2000" dirty="0">
                <a:solidFill>
                  <a:srgbClr val="FF0000"/>
                </a:solidFill>
              </a:rPr>
              <a:t>markeringen.</a:t>
            </a:r>
          </a:p>
        </p:txBody>
      </p:sp>
      <p:sp>
        <p:nvSpPr>
          <p:cNvPr id="3" name="textruta 2"/>
          <p:cNvSpPr txBox="1"/>
          <p:nvPr/>
        </p:nvSpPr>
        <p:spPr>
          <a:xfrm>
            <a:off x="4932040" y="2060848"/>
            <a:ext cx="3744416" cy="2862322"/>
          </a:xfrm>
          <a:prstGeom prst="rect">
            <a:avLst/>
          </a:prstGeom>
          <a:noFill/>
        </p:spPr>
        <p:txBody>
          <a:bodyPr wrap="square" rtlCol="0">
            <a:spAutoFit/>
          </a:bodyPr>
          <a:lstStyle/>
          <a:p>
            <a:r>
              <a:rPr lang="sv-SE" sz="2000" b="1" dirty="0">
                <a:solidFill>
                  <a:srgbClr val="FF0000"/>
                </a:solidFill>
              </a:rPr>
              <a:t>Rör inte bollen!</a:t>
            </a:r>
          </a:p>
          <a:p>
            <a:r>
              <a:rPr lang="sv-SE" sz="2000" dirty="0">
                <a:solidFill>
                  <a:srgbClr val="FF0000"/>
                </a:solidFill>
              </a:rPr>
              <a:t>- om den går att identifiera utan</a:t>
            </a:r>
          </a:p>
          <a:p>
            <a:r>
              <a:rPr lang="sv-SE" sz="2000" dirty="0">
                <a:solidFill>
                  <a:srgbClr val="FF0000"/>
                </a:solidFill>
              </a:rPr>
              <a:t>att lyftas</a:t>
            </a:r>
            <a:r>
              <a:rPr lang="sv-SE" sz="2000" dirty="0"/>
              <a:t>, även om du följer</a:t>
            </a:r>
          </a:p>
          <a:p>
            <a:r>
              <a:rPr lang="sv-SE" sz="2000" dirty="0"/>
              <a:t>punkt 1-3</a:t>
            </a:r>
          </a:p>
          <a:p>
            <a:r>
              <a:rPr lang="sv-SE" sz="2000" dirty="0">
                <a:solidFill>
                  <a:srgbClr val="FF0000"/>
                </a:solidFill>
              </a:rPr>
              <a:t>- peta, snurra eller lyft den inte</a:t>
            </a:r>
          </a:p>
          <a:p>
            <a:r>
              <a:rPr lang="sv-SE" sz="2000" dirty="0"/>
              <a:t>innan du följt punkt 1-3</a:t>
            </a:r>
          </a:p>
          <a:p>
            <a:r>
              <a:rPr lang="sv-SE" sz="2000" dirty="0">
                <a:solidFill>
                  <a:srgbClr val="FF0000"/>
                </a:solidFill>
              </a:rPr>
              <a:t>- be ingen annan lyfta den </a:t>
            </a:r>
            <a:r>
              <a:rPr lang="sv-SE" sz="2000" dirty="0"/>
              <a:t>utan</a:t>
            </a:r>
          </a:p>
          <a:p>
            <a:r>
              <a:rPr lang="sv-SE" sz="2000" dirty="0"/>
              <a:t>att följa punkt 1-3</a:t>
            </a:r>
          </a:p>
          <a:p>
            <a:endParaRPr lang="sv-SE" sz="2000" dirty="0"/>
          </a:p>
        </p:txBody>
      </p:sp>
      <p:sp>
        <p:nvSpPr>
          <p:cNvPr id="4" name="textruta 3"/>
          <p:cNvSpPr txBox="1"/>
          <p:nvPr/>
        </p:nvSpPr>
        <p:spPr>
          <a:xfrm>
            <a:off x="1043608" y="548682"/>
            <a:ext cx="6480720" cy="584775"/>
          </a:xfrm>
          <a:prstGeom prst="rect">
            <a:avLst/>
          </a:prstGeom>
          <a:noFill/>
        </p:spPr>
        <p:txBody>
          <a:bodyPr wrap="square" rtlCol="0">
            <a:spAutoFit/>
          </a:bodyPr>
          <a:lstStyle/>
          <a:p>
            <a:r>
              <a:rPr lang="sv-SE" sz="3200" b="1" dirty="0"/>
              <a:t>Identifiering av bollen – regel 12-2</a:t>
            </a:r>
          </a:p>
        </p:txBody>
      </p:sp>
      <p:sp>
        <p:nvSpPr>
          <p:cNvPr id="5" name="textruta 4"/>
          <p:cNvSpPr txBox="1"/>
          <p:nvPr/>
        </p:nvSpPr>
        <p:spPr>
          <a:xfrm>
            <a:off x="2591781" y="5373217"/>
            <a:ext cx="2916324" cy="369332"/>
          </a:xfrm>
          <a:prstGeom prst="rect">
            <a:avLst/>
          </a:prstGeom>
          <a:noFill/>
        </p:spPr>
        <p:txBody>
          <a:bodyPr wrap="square" rtlCol="0">
            <a:spAutoFit/>
          </a:bodyPr>
          <a:lstStyle/>
          <a:p>
            <a:r>
              <a:rPr lang="sv-SE" dirty="0">
                <a:solidFill>
                  <a:srgbClr val="FF0000"/>
                </a:solidFill>
              </a:rPr>
              <a:t>Plikt: 1 slag vid regelbrott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331640" y="476674"/>
            <a:ext cx="6912768" cy="584775"/>
          </a:xfrm>
          <a:prstGeom prst="rect">
            <a:avLst/>
          </a:prstGeom>
          <a:noFill/>
        </p:spPr>
        <p:txBody>
          <a:bodyPr wrap="square" rtlCol="0">
            <a:spAutoFit/>
          </a:bodyPr>
          <a:lstStyle/>
          <a:p>
            <a:r>
              <a:rPr lang="sv-SE" sz="3200" b="1" dirty="0"/>
              <a:t>Bollen spelas som den ligger - regel 13.</a:t>
            </a:r>
          </a:p>
        </p:txBody>
      </p:sp>
      <p:sp>
        <p:nvSpPr>
          <p:cNvPr id="3" name="textruta 2"/>
          <p:cNvSpPr txBox="1"/>
          <p:nvPr/>
        </p:nvSpPr>
        <p:spPr>
          <a:xfrm>
            <a:off x="1187624" y="1484786"/>
            <a:ext cx="7488832" cy="4955203"/>
          </a:xfrm>
          <a:prstGeom prst="rect">
            <a:avLst/>
          </a:prstGeom>
          <a:noFill/>
        </p:spPr>
        <p:txBody>
          <a:bodyPr wrap="square" rtlCol="0">
            <a:spAutoFit/>
          </a:bodyPr>
          <a:lstStyle/>
          <a:p>
            <a:r>
              <a:rPr lang="sv-SE" sz="2000" dirty="0"/>
              <a:t>Bollen måste spelas som den ligger om inte reglerna föreskriver något annat.</a:t>
            </a:r>
          </a:p>
          <a:p>
            <a:endParaRPr lang="sv-SE" sz="2000" dirty="0"/>
          </a:p>
          <a:p>
            <a:r>
              <a:rPr lang="sv-SE" sz="2000" dirty="0"/>
              <a:t>En spelare </a:t>
            </a:r>
            <a:r>
              <a:rPr lang="sv-SE" sz="2000" dirty="0">
                <a:solidFill>
                  <a:srgbClr val="FF0000"/>
                </a:solidFill>
              </a:rPr>
              <a:t>får inte </a:t>
            </a:r>
            <a:r>
              <a:rPr lang="sv-SE" sz="2000" dirty="0"/>
              <a:t>förbättra</a:t>
            </a:r>
          </a:p>
          <a:p>
            <a:pPr marL="342891" indent="-342891">
              <a:buFontTx/>
              <a:buChar char="-"/>
            </a:pPr>
            <a:r>
              <a:rPr lang="sv-SE" sz="2000" dirty="0"/>
              <a:t>Bollens läge</a:t>
            </a:r>
          </a:p>
          <a:p>
            <a:pPr marL="342891" indent="-342891">
              <a:buFontTx/>
              <a:buChar char="-"/>
            </a:pPr>
            <a:r>
              <a:rPr lang="sv-SE" sz="2000" dirty="0"/>
              <a:t>Området för stans och sving</a:t>
            </a:r>
          </a:p>
          <a:p>
            <a:pPr marL="342891" indent="-342891">
              <a:buFontTx/>
              <a:buChar char="-"/>
            </a:pPr>
            <a:r>
              <a:rPr lang="sv-SE" sz="2000" dirty="0"/>
              <a:t>Sin spellinje</a:t>
            </a:r>
          </a:p>
          <a:p>
            <a:pPr marL="342891" indent="-342891">
              <a:buFontTx/>
              <a:buChar char="-"/>
            </a:pPr>
            <a:r>
              <a:rPr lang="sv-SE" sz="2000" dirty="0"/>
              <a:t>Det område där han skall droppa eller placera sin boll</a:t>
            </a:r>
            <a:r>
              <a:rPr lang="sv-SE" sz="1050" dirty="0">
                <a:solidFill>
                  <a:srgbClr val="FF0000"/>
                </a:solidFill>
              </a:rPr>
              <a:t>. </a:t>
            </a:r>
            <a:r>
              <a:rPr lang="sv-SE" sz="1200" dirty="0">
                <a:solidFill>
                  <a:srgbClr val="FF0000"/>
                </a:solidFill>
              </a:rPr>
              <a:t>Se dock regel 23 o 24</a:t>
            </a:r>
          </a:p>
          <a:p>
            <a:r>
              <a:rPr lang="sv-SE" sz="2000" dirty="0"/>
              <a:t>Han </a:t>
            </a:r>
            <a:r>
              <a:rPr lang="sv-SE" sz="2000" dirty="0">
                <a:solidFill>
                  <a:srgbClr val="FF0000"/>
                </a:solidFill>
              </a:rPr>
              <a:t>får inte</a:t>
            </a:r>
            <a:r>
              <a:rPr lang="sv-SE" sz="2000" dirty="0"/>
              <a:t>.</a:t>
            </a:r>
          </a:p>
          <a:p>
            <a:pPr marL="342891" indent="-342891">
              <a:buFontTx/>
              <a:buChar char="-"/>
            </a:pPr>
            <a:r>
              <a:rPr lang="sv-SE" sz="2000" dirty="0"/>
              <a:t>Pressa klubban mot marken. </a:t>
            </a:r>
            <a:r>
              <a:rPr lang="sv-SE" sz="1600" dirty="0"/>
              <a:t>(Men får grunda klubban helt lätt)</a:t>
            </a:r>
          </a:p>
          <a:p>
            <a:pPr marL="342891" indent="-342891">
              <a:buFontTx/>
              <a:buChar char="-"/>
            </a:pPr>
            <a:r>
              <a:rPr lang="sv-SE" sz="2000" dirty="0"/>
              <a:t>Flytta, böja eller bryta något växande eller fast. </a:t>
            </a:r>
            <a:r>
              <a:rPr lang="sv-SE" sz="1600" dirty="0"/>
              <a:t>(Men får ta en naturlig stans och slå en normal baksving och slag.)</a:t>
            </a:r>
          </a:p>
          <a:p>
            <a:pPr marL="342891" indent="-342891">
              <a:buFontTx/>
              <a:buChar char="-"/>
            </a:pPr>
            <a:r>
              <a:rPr lang="sv-SE" sz="2000" dirty="0"/>
              <a:t>Jämna ut marken</a:t>
            </a:r>
          </a:p>
          <a:p>
            <a:pPr marL="342891" indent="-342891">
              <a:buFontTx/>
              <a:buChar char="-"/>
            </a:pPr>
            <a:r>
              <a:rPr lang="sv-SE" sz="2000" dirty="0"/>
              <a:t>Ta bort dagg, rimfrost eller vatten.</a:t>
            </a:r>
          </a:p>
          <a:p>
            <a:r>
              <a:rPr lang="sv-SE" sz="2000" dirty="0"/>
              <a:t>Han </a:t>
            </a:r>
            <a:r>
              <a:rPr lang="sv-SE" sz="2000" dirty="0">
                <a:solidFill>
                  <a:srgbClr val="FF0000"/>
                </a:solidFill>
              </a:rPr>
              <a:t>får.</a:t>
            </a:r>
          </a:p>
          <a:p>
            <a:r>
              <a:rPr lang="sv-SE" sz="2000" dirty="0"/>
              <a:t>-     När som helst </a:t>
            </a:r>
            <a:r>
              <a:rPr lang="sv-SE" sz="2000" dirty="0">
                <a:solidFill>
                  <a:srgbClr val="FF0000"/>
                </a:solidFill>
              </a:rPr>
              <a:t>vidröra</a:t>
            </a:r>
            <a:r>
              <a:rPr lang="sv-SE" sz="2000" dirty="0"/>
              <a:t> gräs, buskar, träd och hindrande föremål.</a:t>
            </a:r>
          </a:p>
        </p:txBody>
      </p:sp>
    </p:spTree>
    <p:extLst>
      <p:ext uri="{BB962C8B-B14F-4D97-AF65-F5344CB8AC3E}">
        <p14:creationId xmlns:p14="http://schemas.microsoft.com/office/powerpoint/2010/main" val="3348131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979713" y="476674"/>
            <a:ext cx="4572508" cy="584775"/>
          </a:xfrm>
          <a:prstGeom prst="rect">
            <a:avLst/>
          </a:prstGeom>
          <a:noFill/>
        </p:spPr>
        <p:txBody>
          <a:bodyPr wrap="square" rtlCol="0">
            <a:spAutoFit/>
          </a:bodyPr>
          <a:lstStyle/>
          <a:p>
            <a:r>
              <a:rPr lang="sv-SE" sz="3200" b="1" dirty="0"/>
              <a:t>Spel på fel boll - regel 15.</a:t>
            </a:r>
          </a:p>
        </p:txBody>
      </p:sp>
      <p:sp>
        <p:nvSpPr>
          <p:cNvPr id="3" name="textruta 2"/>
          <p:cNvSpPr txBox="1"/>
          <p:nvPr/>
        </p:nvSpPr>
        <p:spPr>
          <a:xfrm>
            <a:off x="971600" y="1628802"/>
            <a:ext cx="7272808" cy="3170099"/>
          </a:xfrm>
          <a:prstGeom prst="rect">
            <a:avLst/>
          </a:prstGeom>
          <a:noFill/>
        </p:spPr>
        <p:txBody>
          <a:bodyPr wrap="square" rtlCol="0">
            <a:spAutoFit/>
          </a:bodyPr>
          <a:lstStyle/>
          <a:p>
            <a:r>
              <a:rPr lang="sv-SE" sz="2000" dirty="0">
                <a:solidFill>
                  <a:srgbClr val="FF0000"/>
                </a:solidFill>
              </a:rPr>
              <a:t>Fel boll </a:t>
            </a:r>
            <a:r>
              <a:rPr lang="sv-SE" sz="2000" dirty="0"/>
              <a:t>är varje boll utom spelarens.</a:t>
            </a:r>
          </a:p>
          <a:p>
            <a:endParaRPr lang="sv-SE" sz="2000" dirty="0"/>
          </a:p>
          <a:p>
            <a:r>
              <a:rPr lang="sv-SE" sz="2000" dirty="0">
                <a:solidFill>
                  <a:srgbClr val="FF0000"/>
                </a:solidFill>
              </a:rPr>
              <a:t>2 slags plikt </a:t>
            </a:r>
            <a:r>
              <a:rPr lang="sv-SE" sz="2000" dirty="0"/>
              <a:t>om spelaren slår ett </a:t>
            </a:r>
            <a:r>
              <a:rPr lang="sv-SE" sz="2000" dirty="0">
                <a:solidFill>
                  <a:srgbClr val="FF0000"/>
                </a:solidFill>
              </a:rPr>
              <a:t>eller flera </a:t>
            </a:r>
            <a:r>
              <a:rPr lang="sv-SE" sz="2000" dirty="0"/>
              <a:t>slag på fel boll.</a:t>
            </a:r>
          </a:p>
          <a:p>
            <a:endParaRPr lang="sv-SE" sz="2000" dirty="0"/>
          </a:p>
          <a:p>
            <a:r>
              <a:rPr lang="sv-SE" sz="2000" dirty="0"/>
              <a:t>Felet måste rättas till innan han slår ett slag på nästa tee.</a:t>
            </a:r>
            <a:br>
              <a:rPr lang="sv-SE" sz="2000" dirty="0"/>
            </a:br>
            <a:r>
              <a:rPr lang="sv-SE" sz="2000" dirty="0">
                <a:solidFill>
                  <a:srgbClr val="FF0000"/>
                </a:solidFill>
              </a:rPr>
              <a:t>Annars diskvalificering</a:t>
            </a:r>
            <a:r>
              <a:rPr lang="sv-SE" sz="2000" dirty="0"/>
              <a:t>.</a:t>
            </a:r>
          </a:p>
          <a:p>
            <a:endParaRPr lang="sv-SE" sz="2000" dirty="0"/>
          </a:p>
          <a:p>
            <a:r>
              <a:rPr lang="sv-SE" sz="2000" dirty="0"/>
              <a:t>Om spelaren går tillbaka och letar men inte hittar sin boll inom 5 min gäller dessutom ”Regel 27 Förlorad boll” med spel från föregående plats och </a:t>
            </a:r>
            <a:r>
              <a:rPr lang="sv-SE" sz="2000" dirty="0">
                <a:solidFill>
                  <a:srgbClr val="FF0000"/>
                </a:solidFill>
              </a:rPr>
              <a:t>ytterligare ett slags plikt</a:t>
            </a:r>
            <a:r>
              <a:rPr lang="sv-SE" sz="2000" dirty="0"/>
              <a:t>.</a:t>
            </a:r>
          </a:p>
        </p:txBody>
      </p:sp>
    </p:spTree>
    <p:extLst>
      <p:ext uri="{BB962C8B-B14F-4D97-AF65-F5344CB8AC3E}">
        <p14:creationId xmlns:p14="http://schemas.microsoft.com/office/powerpoint/2010/main" val="3133637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2123728" y="2780929"/>
            <a:ext cx="5184576" cy="2492990"/>
          </a:xfrm>
          <a:prstGeom prst="rect">
            <a:avLst/>
          </a:prstGeom>
        </p:spPr>
        <p:txBody>
          <a:bodyPr wrap="square">
            <a:spAutoFit/>
          </a:bodyPr>
          <a:lstStyle/>
          <a:p>
            <a:r>
              <a:rPr lang="sv-SE" sz="2800" dirty="0">
                <a:cs typeface="Arial" pitchFamily="34" charset="0"/>
              </a:rPr>
              <a:t>	Några viktiga regler </a:t>
            </a:r>
          </a:p>
          <a:p>
            <a:r>
              <a:rPr lang="sv-SE" sz="1600" dirty="0">
                <a:cs typeface="Arial" pitchFamily="34" charset="0"/>
              </a:rPr>
              <a:t>Inriktning  </a:t>
            </a:r>
            <a:r>
              <a:rPr lang="sv-SE" sz="1600" b="1" dirty="0">
                <a:solidFill>
                  <a:srgbClr val="FF0000"/>
                </a:solidFill>
                <a:cs typeface="Arial" pitchFamily="34" charset="0"/>
              </a:rPr>
              <a:t>Slagspel</a:t>
            </a:r>
            <a:r>
              <a:rPr lang="sv-SE" sz="1600" dirty="0">
                <a:cs typeface="Arial" pitchFamily="34" charset="0"/>
              </a:rPr>
              <a:t>. Matchspel kan ha något andra regler</a:t>
            </a:r>
          </a:p>
          <a:p>
            <a:endParaRPr lang="sv-SE" sz="2800" dirty="0">
              <a:cs typeface="Arial" pitchFamily="34" charset="0"/>
            </a:endParaRPr>
          </a:p>
          <a:p>
            <a:r>
              <a:rPr lang="sv-SE" sz="2800" dirty="0">
                <a:cs typeface="Arial" pitchFamily="34" charset="0"/>
              </a:rPr>
              <a:t>	</a:t>
            </a:r>
            <a:r>
              <a:rPr lang="sv-SE" sz="2400" dirty="0" err="1">
                <a:cs typeface="Arial" pitchFamily="34" charset="0"/>
              </a:rPr>
              <a:t>Regelkommitten</a:t>
            </a:r>
            <a:r>
              <a:rPr lang="sv-SE" sz="2400" dirty="0">
                <a:cs typeface="Arial" pitchFamily="34" charset="0"/>
              </a:rPr>
              <a:t> KKGK</a:t>
            </a:r>
            <a:r>
              <a:rPr lang="sv-SE" sz="2800" dirty="0">
                <a:cs typeface="Arial" pitchFamily="34" charset="0"/>
              </a:rPr>
              <a:t>	</a:t>
            </a:r>
          </a:p>
          <a:p>
            <a:pPr>
              <a:buNone/>
            </a:pPr>
            <a:r>
              <a:rPr lang="sv-SE" sz="2800" dirty="0">
                <a:solidFill>
                  <a:srgbClr val="FF0000"/>
                </a:solidFill>
                <a:cs typeface="Arial" pitchFamily="34" charset="0"/>
              </a:rPr>
              <a:t>    Lennart Alette  Sten Johansson </a:t>
            </a:r>
          </a:p>
          <a:p>
            <a:pPr>
              <a:buNone/>
            </a:pPr>
            <a:r>
              <a:rPr lang="sv-SE" sz="2800" dirty="0">
                <a:solidFill>
                  <a:srgbClr val="FF0000"/>
                </a:solidFill>
                <a:cs typeface="Arial" pitchFamily="34" charset="0"/>
              </a:rPr>
              <a:t>	      Bengt Lindén </a:t>
            </a:r>
          </a:p>
        </p:txBody>
      </p:sp>
      <p:sp>
        <p:nvSpPr>
          <p:cNvPr id="6" name="Rektangel 5"/>
          <p:cNvSpPr/>
          <p:nvPr/>
        </p:nvSpPr>
        <p:spPr>
          <a:xfrm>
            <a:off x="2771800" y="1628802"/>
            <a:ext cx="3528392" cy="584775"/>
          </a:xfrm>
          <a:prstGeom prst="rect">
            <a:avLst/>
          </a:prstGeom>
        </p:spPr>
        <p:txBody>
          <a:bodyPr wrap="square">
            <a:spAutoFit/>
          </a:bodyPr>
          <a:lstStyle/>
          <a:p>
            <a:r>
              <a:rPr lang="sv-SE" sz="3200" b="1" dirty="0">
                <a:cs typeface="Arial" pitchFamily="34" charset="0"/>
              </a:rPr>
              <a:t>  Lite regelkunskap</a:t>
            </a:r>
            <a:r>
              <a:rPr lang="sv-SE" sz="3200" b="1" dirty="0">
                <a:latin typeface="Arial" pitchFamily="34" charset="0"/>
                <a:cs typeface="Arial" pitchFamily="34" charset="0"/>
              </a:rPr>
              <a:t>.</a:t>
            </a:r>
            <a:endParaRPr lang="sv-SE"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067946" y="1196752"/>
            <a:ext cx="4703043" cy="4485440"/>
          </a:xfrm>
          <a:prstGeom prst="rect">
            <a:avLst/>
          </a:prstGeom>
          <a:noFill/>
          <a:ln w="9525">
            <a:noFill/>
            <a:miter lim="800000"/>
            <a:headEnd/>
            <a:tailEnd/>
          </a:ln>
        </p:spPr>
      </p:pic>
      <p:sp>
        <p:nvSpPr>
          <p:cNvPr id="3" name="Rektangel 2"/>
          <p:cNvSpPr/>
          <p:nvPr/>
        </p:nvSpPr>
        <p:spPr>
          <a:xfrm>
            <a:off x="755576" y="2708923"/>
            <a:ext cx="2880320" cy="3477875"/>
          </a:xfrm>
          <a:prstGeom prst="rect">
            <a:avLst/>
          </a:prstGeom>
        </p:spPr>
        <p:txBody>
          <a:bodyPr wrap="square">
            <a:spAutoFit/>
          </a:bodyPr>
          <a:lstStyle/>
          <a:p>
            <a:r>
              <a:rPr lang="sv-SE" sz="2000" dirty="0"/>
              <a:t>• När är bollen på green?</a:t>
            </a:r>
          </a:p>
          <a:p>
            <a:r>
              <a:rPr lang="sv-SE" sz="2000" dirty="0">
                <a:solidFill>
                  <a:schemeClr val="accent3">
                    <a:lumMod val="75000"/>
                  </a:schemeClr>
                </a:solidFill>
              </a:rPr>
              <a:t>   </a:t>
            </a:r>
            <a:r>
              <a:rPr lang="sv-SE" sz="2000" dirty="0">
                <a:solidFill>
                  <a:srgbClr val="FF0000"/>
                </a:solidFill>
              </a:rPr>
              <a:t>När någon del av bollen               rör greenytan</a:t>
            </a:r>
          </a:p>
          <a:p>
            <a:endParaRPr lang="sv-SE" sz="2000" dirty="0"/>
          </a:p>
          <a:p>
            <a:r>
              <a:rPr lang="sv-SE" sz="2000" dirty="0"/>
              <a:t>• När är bollen hålad?</a:t>
            </a:r>
          </a:p>
          <a:p>
            <a:r>
              <a:rPr lang="sv-SE" sz="2000" dirty="0">
                <a:solidFill>
                  <a:schemeClr val="accent3">
                    <a:lumMod val="75000"/>
                  </a:schemeClr>
                </a:solidFill>
              </a:rPr>
              <a:t>   </a:t>
            </a:r>
            <a:r>
              <a:rPr lang="sv-SE" sz="2000" dirty="0">
                <a:solidFill>
                  <a:srgbClr val="FF0000"/>
                </a:solidFill>
              </a:rPr>
              <a:t>När hela bollen är nere i hålet. Hänger pollen mot flaggstången är det tillåtet att utan plikt försiktigt flytta stången så att bollen faller ned.</a:t>
            </a:r>
          </a:p>
        </p:txBody>
      </p:sp>
      <p:sp>
        <p:nvSpPr>
          <p:cNvPr id="4" name="textruta 3"/>
          <p:cNvSpPr txBox="1"/>
          <p:nvPr/>
        </p:nvSpPr>
        <p:spPr>
          <a:xfrm>
            <a:off x="2627784" y="692698"/>
            <a:ext cx="3600400" cy="584775"/>
          </a:xfrm>
          <a:prstGeom prst="rect">
            <a:avLst/>
          </a:prstGeom>
          <a:noFill/>
        </p:spPr>
        <p:txBody>
          <a:bodyPr wrap="square" rtlCol="0">
            <a:spAutoFit/>
          </a:bodyPr>
          <a:lstStyle/>
          <a:p>
            <a:r>
              <a:rPr lang="sv-SE" sz="3200" b="1" dirty="0"/>
              <a:t>Green - regel 16</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99592" y="548680"/>
            <a:ext cx="7632848" cy="5570756"/>
          </a:xfrm>
          <a:prstGeom prst="rect">
            <a:avLst/>
          </a:prstGeom>
        </p:spPr>
        <p:txBody>
          <a:bodyPr wrap="square">
            <a:spAutoFit/>
          </a:bodyPr>
          <a:lstStyle/>
          <a:p>
            <a:r>
              <a:rPr lang="sv-SE" sz="3200" b="1" dirty="0"/>
              <a:t>		Green – regel 16</a:t>
            </a:r>
          </a:p>
          <a:p>
            <a:endParaRPr lang="sv-SE" sz="3200" b="1" dirty="0"/>
          </a:p>
          <a:p>
            <a:r>
              <a:rPr lang="sv-SE" sz="2000" dirty="0">
                <a:solidFill>
                  <a:srgbClr val="FF0000"/>
                </a:solidFill>
              </a:rPr>
              <a:t>På green </a:t>
            </a:r>
            <a:r>
              <a:rPr lang="sv-SE" sz="2000" b="1" dirty="0">
                <a:solidFill>
                  <a:srgbClr val="FF0000"/>
                </a:solidFill>
              </a:rPr>
              <a:t>får du</a:t>
            </a:r>
            <a:r>
              <a:rPr lang="sv-SE" sz="2000" dirty="0"/>
              <a:t>:</a:t>
            </a:r>
          </a:p>
          <a:p>
            <a:pPr>
              <a:buFont typeface="Arial" pitchFamily="34" charset="0"/>
              <a:buChar char="•"/>
            </a:pPr>
            <a:r>
              <a:rPr lang="sv-SE" sz="2000" dirty="0"/>
              <a:t>  Ta bort sand, lös jord, hindrande föremål och lösa naturföremål</a:t>
            </a:r>
          </a:p>
          <a:p>
            <a:pPr>
              <a:buFont typeface="Arial" pitchFamily="34" charset="0"/>
              <a:buChar char="•"/>
            </a:pPr>
            <a:endParaRPr lang="sv-SE" sz="1200" dirty="0"/>
          </a:p>
          <a:p>
            <a:pPr>
              <a:buFont typeface="Arial" pitchFamily="34" charset="0"/>
              <a:buChar char="•"/>
            </a:pPr>
            <a:r>
              <a:rPr lang="sv-SE" sz="2000" dirty="0"/>
              <a:t>  Laga nedslagsmärken och gamla hålpluggar (även om bollen ligger </a:t>
            </a:r>
          </a:p>
          <a:p>
            <a:r>
              <a:rPr lang="sv-SE" sz="2000" dirty="0"/>
              <a:t>utanför green)</a:t>
            </a:r>
          </a:p>
          <a:p>
            <a:endParaRPr lang="sv-SE" sz="1200" dirty="0"/>
          </a:p>
          <a:p>
            <a:pPr>
              <a:buFont typeface="Arial" pitchFamily="34" charset="0"/>
              <a:buChar char="•"/>
            </a:pPr>
            <a:r>
              <a:rPr lang="sv-SE" sz="2000" dirty="0"/>
              <a:t>  Placera klubban framför bollen vid adressering</a:t>
            </a:r>
          </a:p>
          <a:p>
            <a:pPr>
              <a:buFont typeface="Arial" pitchFamily="34" charset="0"/>
              <a:buChar char="•"/>
            </a:pPr>
            <a:endParaRPr lang="sv-SE" sz="1200" dirty="0"/>
          </a:p>
          <a:p>
            <a:pPr>
              <a:buFont typeface="Arial" pitchFamily="34" charset="0"/>
              <a:buChar char="•"/>
            </a:pPr>
            <a:r>
              <a:rPr lang="sv-SE" sz="2000" dirty="0"/>
              <a:t>  Markera, lyfta och göra ren bollen</a:t>
            </a:r>
          </a:p>
          <a:p>
            <a:pPr>
              <a:buFont typeface="Arial" pitchFamily="34" charset="0"/>
              <a:buChar char="•"/>
            </a:pPr>
            <a:endParaRPr lang="sv-SE" sz="1200" dirty="0"/>
          </a:p>
          <a:p>
            <a:pPr>
              <a:buFont typeface="Arial" pitchFamily="34" charset="0"/>
              <a:buChar char="•"/>
            </a:pPr>
            <a:r>
              <a:rPr lang="sv-SE" sz="2000" dirty="0"/>
              <a:t>  Ta bort, röra eller lyfta flaggstången så att bollen kan falla i hål om den sitter fastklämd mellan hålkanten och flaggstången</a:t>
            </a:r>
          </a:p>
          <a:p>
            <a:pPr>
              <a:buFont typeface="Arial" pitchFamily="34" charset="0"/>
              <a:buChar char="•"/>
            </a:pPr>
            <a:endParaRPr lang="sv-SE" sz="1200" dirty="0"/>
          </a:p>
          <a:p>
            <a:pPr>
              <a:buFont typeface="Arial" pitchFamily="34" charset="0"/>
              <a:buChar char="•"/>
            </a:pPr>
            <a:r>
              <a:rPr lang="sv-SE" sz="2000" dirty="0"/>
              <a:t>  Hålla flaggstången med en hand och putta med den andra</a:t>
            </a:r>
          </a:p>
          <a:p>
            <a:pPr>
              <a:buFont typeface="Arial" pitchFamily="34" charset="0"/>
              <a:buChar char="•"/>
            </a:pPr>
            <a:endParaRPr lang="sv-SE" sz="1200" dirty="0"/>
          </a:p>
          <a:p>
            <a:pPr>
              <a:buFont typeface="Arial" pitchFamily="34" charset="0"/>
              <a:buChar char="•"/>
            </a:pPr>
            <a:r>
              <a:rPr lang="sv-SE" sz="2000" dirty="0"/>
              <a:t>  Ha flaggan passad eller upplyft under slaget även om bollen ligger utanför green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27584" y="548682"/>
            <a:ext cx="7704856" cy="5139869"/>
          </a:xfrm>
          <a:prstGeom prst="rect">
            <a:avLst/>
          </a:prstGeom>
        </p:spPr>
        <p:txBody>
          <a:bodyPr wrap="square">
            <a:spAutoFit/>
          </a:bodyPr>
          <a:lstStyle/>
          <a:p>
            <a:r>
              <a:rPr lang="sv-SE" sz="3200" b="1" dirty="0"/>
              <a:t>		 Green – regel 16</a:t>
            </a:r>
          </a:p>
          <a:p>
            <a:endParaRPr lang="sv-SE" sz="3200" b="1" dirty="0"/>
          </a:p>
          <a:p>
            <a:r>
              <a:rPr lang="sv-SE" sz="2000" dirty="0">
                <a:solidFill>
                  <a:srgbClr val="FF0000"/>
                </a:solidFill>
              </a:rPr>
              <a:t>På green får du </a:t>
            </a:r>
            <a:r>
              <a:rPr lang="sv-SE" sz="2000" b="1" dirty="0">
                <a:solidFill>
                  <a:srgbClr val="FF0000"/>
                </a:solidFill>
              </a:rPr>
              <a:t>inte</a:t>
            </a:r>
            <a:r>
              <a:rPr lang="sv-SE" sz="2000" dirty="0">
                <a:solidFill>
                  <a:srgbClr val="FF0000"/>
                </a:solidFill>
              </a:rPr>
              <a:t>:</a:t>
            </a:r>
          </a:p>
          <a:p>
            <a:pPr>
              <a:buFont typeface="Arial" pitchFamily="34" charset="0"/>
              <a:buChar char="•"/>
            </a:pPr>
            <a:r>
              <a:rPr lang="sv-SE" sz="2000" dirty="0"/>
              <a:t>  Laga spikmärken i spel / puttlinjen eller kring hålet</a:t>
            </a:r>
          </a:p>
          <a:p>
            <a:pPr>
              <a:buFont typeface="Arial" pitchFamily="34" charset="0"/>
              <a:buChar char="•"/>
            </a:pPr>
            <a:endParaRPr lang="sv-SE" sz="1200" dirty="0"/>
          </a:p>
          <a:p>
            <a:pPr>
              <a:buFont typeface="Arial" pitchFamily="34" charset="0"/>
              <a:buChar char="•"/>
            </a:pPr>
            <a:r>
              <a:rPr lang="sv-SE" sz="2000" dirty="0"/>
              <a:t>  Ta bort dagg, rimfrost eller vatten i spel/ puttlinjen eller kring hålet</a:t>
            </a:r>
          </a:p>
          <a:p>
            <a:pPr>
              <a:buFont typeface="Arial" pitchFamily="34" charset="0"/>
              <a:buChar char="•"/>
            </a:pPr>
            <a:endParaRPr lang="sv-SE" sz="1200" dirty="0"/>
          </a:p>
          <a:p>
            <a:pPr>
              <a:buFont typeface="Arial" pitchFamily="34" charset="0"/>
              <a:buChar char="•"/>
            </a:pPr>
            <a:r>
              <a:rPr lang="sv-SE" sz="2000" dirty="0"/>
              <a:t>  Placera något märke eller person för att utvisa spel/puttlinje</a:t>
            </a:r>
          </a:p>
          <a:p>
            <a:pPr>
              <a:buFont typeface="Arial" pitchFamily="34" charset="0"/>
              <a:buChar char="•"/>
            </a:pPr>
            <a:endParaRPr lang="sv-SE" sz="1200" dirty="0"/>
          </a:p>
          <a:p>
            <a:pPr>
              <a:buFont typeface="Arial" pitchFamily="34" charset="0"/>
              <a:buChar char="•"/>
            </a:pPr>
            <a:r>
              <a:rPr lang="sv-SE" sz="2000" dirty="0"/>
              <a:t>  Vidröra puttlinjen (undantag Regel 16-1a)</a:t>
            </a:r>
          </a:p>
          <a:p>
            <a:pPr>
              <a:buFont typeface="Arial" pitchFamily="34" charset="0"/>
              <a:buChar char="•"/>
            </a:pPr>
            <a:endParaRPr lang="sv-SE" sz="1200" dirty="0"/>
          </a:p>
          <a:p>
            <a:pPr>
              <a:buFont typeface="Arial" pitchFamily="34" charset="0"/>
              <a:buChar char="•"/>
            </a:pPr>
            <a:r>
              <a:rPr lang="sv-SE" sz="2000" dirty="0"/>
              <a:t>  Träffa en passad eller lyft flaggstång eller personen som passar den</a:t>
            </a:r>
          </a:p>
          <a:p>
            <a:pPr>
              <a:buFont typeface="Arial" pitchFamily="34" charset="0"/>
              <a:buChar char="•"/>
            </a:pPr>
            <a:endParaRPr lang="sv-SE" sz="1200" dirty="0"/>
          </a:p>
          <a:p>
            <a:pPr>
              <a:buFont typeface="Arial" pitchFamily="34" charset="0"/>
              <a:buChar char="•"/>
            </a:pPr>
            <a:r>
              <a:rPr lang="sv-SE" sz="2000" dirty="0"/>
              <a:t>  Träffa flaggstången när den står i hålet efter ett slag från green</a:t>
            </a:r>
          </a:p>
          <a:p>
            <a:pPr>
              <a:buFont typeface="Arial" pitchFamily="34" charset="0"/>
              <a:buChar char="•"/>
            </a:pPr>
            <a:endParaRPr lang="sv-SE" sz="1200" dirty="0"/>
          </a:p>
          <a:p>
            <a:pPr>
              <a:buFont typeface="Arial" pitchFamily="34" charset="0"/>
              <a:buChar char="•"/>
            </a:pPr>
            <a:r>
              <a:rPr lang="sv-SE" sz="2000" dirty="0"/>
              <a:t>  Slå ett slag när någon annan boll är i rörelse efter ett slag från green</a:t>
            </a:r>
          </a:p>
          <a:p>
            <a:pPr>
              <a:buFont typeface="Arial" pitchFamily="34" charset="0"/>
              <a:buChar char="•"/>
            </a:pPr>
            <a:endParaRPr lang="sv-SE" sz="1200" dirty="0"/>
          </a:p>
          <a:p>
            <a:pPr>
              <a:buFont typeface="Arial" pitchFamily="34" charset="0"/>
              <a:buChar char="•"/>
            </a:pPr>
            <a:r>
              <a:rPr lang="sv-SE" sz="2000" dirty="0"/>
              <a:t>  Vänta mer än 10 sekunder när bollen ligger på hålkanten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259633" y="1844827"/>
            <a:ext cx="6600004" cy="3744415"/>
          </a:xfrm>
          <a:prstGeom prst="rect">
            <a:avLst/>
          </a:prstGeom>
          <a:noFill/>
          <a:ln w="9525">
            <a:noFill/>
            <a:miter lim="800000"/>
            <a:headEnd/>
            <a:tailEnd/>
          </a:ln>
        </p:spPr>
      </p:pic>
      <p:sp>
        <p:nvSpPr>
          <p:cNvPr id="3" name="Rektangel 2"/>
          <p:cNvSpPr/>
          <p:nvPr/>
        </p:nvSpPr>
        <p:spPr>
          <a:xfrm>
            <a:off x="899592" y="476672"/>
            <a:ext cx="7776864" cy="1077218"/>
          </a:xfrm>
          <a:prstGeom prst="rect">
            <a:avLst/>
          </a:prstGeom>
        </p:spPr>
        <p:txBody>
          <a:bodyPr wrap="square">
            <a:spAutoFit/>
          </a:bodyPr>
          <a:lstStyle/>
          <a:p>
            <a:r>
              <a:rPr lang="sv-SE" sz="3200" b="1" dirty="0"/>
              <a:t>Flaggstången – det är tillåtet att flytta den när en boll är i </a:t>
            </a:r>
            <a:r>
              <a:rPr lang="sv-SE" sz="3200" b="1" dirty="0" smtClean="0"/>
              <a:t>rörelse, regel 17</a:t>
            </a:r>
            <a:endParaRPr lang="sv-SE"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338309" y="2315408"/>
            <a:ext cx="2473277" cy="2949605"/>
          </a:xfrm>
          <a:prstGeom prst="rect">
            <a:avLst/>
          </a:prstGeom>
        </p:spPr>
      </p:pic>
      <p:sp>
        <p:nvSpPr>
          <p:cNvPr id="2" name="Rubrik 1"/>
          <p:cNvSpPr>
            <a:spLocks noGrp="1"/>
          </p:cNvSpPr>
          <p:nvPr>
            <p:ph type="ctrTitle"/>
          </p:nvPr>
        </p:nvSpPr>
        <p:spPr>
          <a:xfrm>
            <a:off x="1143000" y="1296695"/>
            <a:ext cx="4944862" cy="785673"/>
          </a:xfrm>
        </p:spPr>
        <p:txBody>
          <a:bodyPr>
            <a:normAutofit fontScale="90000"/>
          </a:bodyPr>
          <a:lstStyle/>
          <a:p>
            <a:r>
              <a:rPr lang="sv-SE" b="1" i="0" u="none" strike="noStrike" baseline="0" dirty="0" smtClean="0">
                <a:latin typeface="Arial-BoldMT"/>
              </a:rPr>
              <a:t>Boll i vila, rubbad</a:t>
            </a:r>
            <a:endParaRPr lang="sv-SE" dirty="0"/>
          </a:p>
        </p:txBody>
      </p:sp>
      <p:sp>
        <p:nvSpPr>
          <p:cNvPr id="3" name="Underrubrik 2"/>
          <p:cNvSpPr>
            <a:spLocks noGrp="1"/>
          </p:cNvSpPr>
          <p:nvPr>
            <p:ph type="subTitle" idx="1"/>
          </p:nvPr>
        </p:nvSpPr>
        <p:spPr>
          <a:xfrm>
            <a:off x="4081510" y="2315407"/>
            <a:ext cx="3808520" cy="2949605"/>
          </a:xfrm>
        </p:spPr>
        <p:txBody>
          <a:bodyPr>
            <a:normAutofit/>
          </a:bodyPr>
          <a:lstStyle/>
          <a:p>
            <a:pPr algn="l"/>
            <a:r>
              <a:rPr lang="sv-SE" b="0" i="0" u="none" strike="noStrike" baseline="0" dirty="0" smtClean="0">
                <a:latin typeface="ArialMT"/>
              </a:rPr>
              <a:t>Regelboken, Regel 18:</a:t>
            </a:r>
          </a:p>
          <a:p>
            <a:pPr algn="l"/>
            <a:r>
              <a:rPr lang="sv-SE" b="0" i="1" u="none" strike="noStrike" baseline="0" dirty="0" smtClean="0">
                <a:latin typeface="Arial-ItalicMT"/>
              </a:rPr>
              <a:t>”En boll i vila har rubbats om</a:t>
            </a:r>
          </a:p>
          <a:p>
            <a:pPr algn="l"/>
            <a:r>
              <a:rPr lang="sv-SE" b="0" i="1" u="none" strike="noStrike" baseline="0" dirty="0" smtClean="0">
                <a:latin typeface="Arial-ItalicMT"/>
              </a:rPr>
              <a:t>den intagit ett nytt </a:t>
            </a:r>
            <a:r>
              <a:rPr lang="sv-SE" b="0" i="1" u="none" strike="noStrike" baseline="0" dirty="0" err="1" smtClean="0">
                <a:latin typeface="Arial-ItalicMT"/>
              </a:rPr>
              <a:t>läge.Om</a:t>
            </a:r>
            <a:r>
              <a:rPr lang="sv-SE" b="0" i="1" u="none" strike="noStrike" baseline="0" dirty="0" smtClean="0">
                <a:latin typeface="Arial-ItalicMT"/>
              </a:rPr>
              <a:t> du</a:t>
            </a:r>
          </a:p>
          <a:p>
            <a:pPr algn="l"/>
            <a:r>
              <a:rPr lang="sv-SE" b="0" i="1" u="none" strike="noStrike" baseline="0" dirty="0" smtClean="0">
                <a:latin typeface="Arial-ItalicMT"/>
              </a:rPr>
              <a:t>själv har orsakat att bollen</a:t>
            </a:r>
          </a:p>
          <a:p>
            <a:pPr algn="l"/>
            <a:r>
              <a:rPr lang="sv-SE" b="0" i="1" u="none" strike="noStrike" baseline="0" dirty="0" smtClean="0">
                <a:latin typeface="Arial-ItalicMT"/>
              </a:rPr>
              <a:t>rubbats får du ett pliktslag.</a:t>
            </a:r>
          </a:p>
          <a:p>
            <a:pPr algn="l"/>
            <a:r>
              <a:rPr lang="sv-SE" b="0" i="1" u="none" strike="noStrike" baseline="0" dirty="0" smtClean="0">
                <a:latin typeface="Arial-ItalicMT"/>
              </a:rPr>
              <a:t>Normalt ska bollen</a:t>
            </a:r>
          </a:p>
          <a:p>
            <a:pPr algn="l"/>
            <a:r>
              <a:rPr lang="sv-SE" b="0" i="1" u="none" strike="noStrike" baseline="0" dirty="0" smtClean="0">
                <a:latin typeface="Arial-ItalicMT"/>
              </a:rPr>
              <a:t>återplaceras.”</a:t>
            </a:r>
          </a:p>
          <a:p>
            <a:pPr algn="l"/>
            <a:r>
              <a:rPr lang="sv-SE" sz="1050" dirty="0">
                <a:latin typeface="Helvetica" panose="020B0604020202020204" pitchFamily="34" charset="0"/>
              </a:rPr>
              <a:t>torsdag den</a:t>
            </a:r>
            <a:endParaRPr lang="sv-SE" dirty="0"/>
          </a:p>
        </p:txBody>
      </p:sp>
    </p:spTree>
    <p:extLst>
      <p:ext uri="{BB962C8B-B14F-4D97-AF65-F5344CB8AC3E}">
        <p14:creationId xmlns:p14="http://schemas.microsoft.com/office/powerpoint/2010/main" val="545335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nSpc>
                <a:spcPct val="100000"/>
              </a:lnSpc>
              <a:spcBef>
                <a:spcPts val="0"/>
              </a:spcBef>
            </a:pPr>
            <a:r>
              <a:rPr lang="sv-SE" sz="3600" b="1" dirty="0">
                <a:solidFill>
                  <a:prstClr val="black"/>
                </a:solidFill>
                <a:latin typeface="+mn-lt"/>
              </a:rPr>
              <a:t>Regel 19:	</a:t>
            </a:r>
            <a:r>
              <a:rPr lang="sv-SE" sz="3600" b="1" dirty="0">
                <a:latin typeface="+mn-lt"/>
              </a:rPr>
              <a:t>Boll i rörelse, påverkad</a:t>
            </a:r>
          </a:p>
        </p:txBody>
      </p:sp>
      <p:pic>
        <p:nvPicPr>
          <p:cNvPr id="4" name="Platshållare för innehåll 3"/>
          <p:cNvPicPr>
            <a:picLocks noGrp="1" noChangeAspect="1"/>
          </p:cNvPicPr>
          <p:nvPr>
            <p:ph idx="1"/>
          </p:nvPr>
        </p:nvPicPr>
        <p:blipFill>
          <a:blip r:embed="rId2"/>
          <a:stretch>
            <a:fillRect/>
          </a:stretch>
        </p:blipFill>
        <p:spPr>
          <a:xfrm>
            <a:off x="628650" y="2378296"/>
            <a:ext cx="2316903" cy="2866742"/>
          </a:xfrm>
          <a:prstGeom prst="rect">
            <a:avLst/>
          </a:prstGeom>
        </p:spPr>
      </p:pic>
      <p:sp>
        <p:nvSpPr>
          <p:cNvPr id="5" name="Rektangel 4"/>
          <p:cNvSpPr/>
          <p:nvPr/>
        </p:nvSpPr>
        <p:spPr>
          <a:xfrm>
            <a:off x="3078331" y="2469952"/>
            <a:ext cx="4851647" cy="3170099"/>
          </a:xfrm>
          <a:prstGeom prst="rect">
            <a:avLst/>
          </a:prstGeom>
        </p:spPr>
        <p:txBody>
          <a:bodyPr wrap="square">
            <a:spAutoFit/>
          </a:bodyPr>
          <a:lstStyle/>
          <a:p>
            <a:pPr marL="557213" lvl="1" indent="-214313">
              <a:buFont typeface="Arial" panose="020B0604020202020204" pitchFamily="34" charset="0"/>
              <a:buChar char="•"/>
            </a:pPr>
            <a:r>
              <a:rPr lang="sv-SE" sz="2000" i="1" dirty="0"/>
              <a:t>Om en boll i rörelse stoppas eller ges annan riktning ska den normalt spelas som den ligger. </a:t>
            </a:r>
          </a:p>
          <a:p>
            <a:pPr marL="214313" indent="-214313">
              <a:buFont typeface="Arial" panose="020B0604020202020204" pitchFamily="34" charset="0"/>
              <a:buChar char="•"/>
            </a:pPr>
            <a:endParaRPr lang="sv-SE" sz="2000" i="1" dirty="0"/>
          </a:p>
          <a:p>
            <a:pPr marL="557213" lvl="1" indent="-214313">
              <a:buFont typeface="Arial" panose="020B0604020202020204" pitchFamily="34" charset="0"/>
              <a:buChar char="•"/>
            </a:pPr>
            <a:r>
              <a:rPr lang="sv-SE" sz="2000" i="1" dirty="0"/>
              <a:t>Har den träffat dig själv eller din utrustning pliktar du ett slag. </a:t>
            </a:r>
          </a:p>
          <a:p>
            <a:pPr marL="214313" indent="-214313">
              <a:buFont typeface="Arial" panose="020B0604020202020204" pitchFamily="34" charset="0"/>
              <a:buChar char="•"/>
            </a:pPr>
            <a:endParaRPr lang="sv-SE" sz="2000" i="1" dirty="0"/>
          </a:p>
          <a:p>
            <a:pPr marL="557213" lvl="1" indent="-214313">
              <a:buFont typeface="Arial" panose="020B0604020202020204" pitchFamily="34" charset="0"/>
              <a:buChar char="•"/>
            </a:pPr>
            <a:r>
              <a:rPr lang="sv-SE" sz="2000" i="1" dirty="0"/>
              <a:t>Skulle bollen efter ett slag frångreen träffa en annan boll eller flaggstången pliktar du två slag.</a:t>
            </a:r>
          </a:p>
        </p:txBody>
      </p:sp>
    </p:spTree>
    <p:extLst>
      <p:ext uri="{BB962C8B-B14F-4D97-AF65-F5344CB8AC3E}">
        <p14:creationId xmlns:p14="http://schemas.microsoft.com/office/powerpoint/2010/main" val="3048135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11563" y="1844827"/>
            <a:ext cx="3705225" cy="4129087"/>
          </a:xfrm>
          <a:prstGeom prst="rect">
            <a:avLst/>
          </a:prstGeom>
          <a:noFill/>
          <a:ln w="9525">
            <a:noFill/>
            <a:miter lim="800000"/>
            <a:headEnd/>
            <a:tailEnd/>
          </a:ln>
        </p:spPr>
      </p:pic>
      <p:sp>
        <p:nvSpPr>
          <p:cNvPr id="3" name="Rektangel 2"/>
          <p:cNvSpPr/>
          <p:nvPr/>
        </p:nvSpPr>
        <p:spPr>
          <a:xfrm>
            <a:off x="4499992" y="2420890"/>
            <a:ext cx="4392488" cy="2554545"/>
          </a:xfrm>
          <a:prstGeom prst="rect">
            <a:avLst/>
          </a:prstGeom>
        </p:spPr>
        <p:txBody>
          <a:bodyPr wrap="square">
            <a:spAutoFit/>
          </a:bodyPr>
          <a:lstStyle/>
          <a:p>
            <a:pPr>
              <a:buFont typeface="Arial" pitchFamily="34" charset="0"/>
              <a:buChar char="•"/>
            </a:pPr>
            <a:r>
              <a:rPr lang="sv-SE" sz="2000" dirty="0"/>
              <a:t>  Bollen måste droppas av spelaren</a:t>
            </a:r>
          </a:p>
          <a:p>
            <a:r>
              <a:rPr lang="sv-SE" sz="2000" dirty="0"/>
              <a:t>själv</a:t>
            </a:r>
          </a:p>
          <a:p>
            <a:pPr>
              <a:buFont typeface="Arial" pitchFamily="34" charset="0"/>
              <a:buChar char="•"/>
            </a:pPr>
            <a:r>
              <a:rPr lang="sv-SE" sz="2000" dirty="0"/>
              <a:t>  Han måste stå upprätt, hålla bollen</a:t>
            </a:r>
          </a:p>
          <a:p>
            <a:r>
              <a:rPr lang="sv-SE" sz="2000" dirty="0"/>
              <a:t>i axelhöjd och släppa den</a:t>
            </a:r>
          </a:p>
          <a:p>
            <a:r>
              <a:rPr lang="sv-SE" sz="2000" dirty="0"/>
              <a:t>Om bollen droppas av någon</a:t>
            </a:r>
          </a:p>
          <a:p>
            <a:r>
              <a:rPr lang="sv-SE" sz="2000" dirty="0"/>
              <a:t>annan eller på något annat sätt och</a:t>
            </a:r>
          </a:p>
          <a:p>
            <a:r>
              <a:rPr lang="sv-SE" sz="2000" dirty="0">
                <a:solidFill>
                  <a:srgbClr val="FF0000"/>
                </a:solidFill>
              </a:rPr>
              <a:t>felet inte rättas </a:t>
            </a:r>
            <a:r>
              <a:rPr lang="sv-SE" sz="2000" dirty="0"/>
              <a:t>enligt Regel 20-6,</a:t>
            </a:r>
          </a:p>
          <a:p>
            <a:r>
              <a:rPr lang="sv-SE" sz="2000" dirty="0"/>
              <a:t>ådrar sig spelaren </a:t>
            </a:r>
            <a:r>
              <a:rPr lang="sv-SE" sz="2000" dirty="0">
                <a:solidFill>
                  <a:srgbClr val="FF0000"/>
                </a:solidFill>
              </a:rPr>
              <a:t>1 slags plikt.</a:t>
            </a:r>
          </a:p>
        </p:txBody>
      </p:sp>
      <p:sp>
        <p:nvSpPr>
          <p:cNvPr id="4" name="textruta 3"/>
          <p:cNvSpPr txBox="1"/>
          <p:nvPr/>
        </p:nvSpPr>
        <p:spPr>
          <a:xfrm>
            <a:off x="2087724" y="548682"/>
            <a:ext cx="4824536" cy="584775"/>
          </a:xfrm>
          <a:prstGeom prst="rect">
            <a:avLst/>
          </a:prstGeom>
          <a:noFill/>
        </p:spPr>
        <p:txBody>
          <a:bodyPr wrap="square" rtlCol="0">
            <a:spAutoFit/>
          </a:bodyPr>
          <a:lstStyle/>
          <a:p>
            <a:r>
              <a:rPr lang="sv-SE" sz="3200" b="1" dirty="0"/>
              <a:t>Droppa bollen - regel 20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483771" y="620690"/>
            <a:ext cx="4032447" cy="584775"/>
          </a:xfrm>
          <a:prstGeom prst="rect">
            <a:avLst/>
          </a:prstGeom>
        </p:spPr>
        <p:txBody>
          <a:bodyPr wrap="square">
            <a:spAutoFit/>
          </a:bodyPr>
          <a:lstStyle/>
          <a:p>
            <a:pPr algn="ctr"/>
            <a:r>
              <a:rPr lang="sv-SE" sz="3200" b="1" dirty="0"/>
              <a:t>Droppning – regel 20-2</a:t>
            </a:r>
          </a:p>
        </p:txBody>
      </p:sp>
      <p:sp>
        <p:nvSpPr>
          <p:cNvPr id="3" name="Rektangel 2"/>
          <p:cNvSpPr/>
          <p:nvPr/>
        </p:nvSpPr>
        <p:spPr>
          <a:xfrm>
            <a:off x="683568" y="1566084"/>
            <a:ext cx="7992888" cy="4893647"/>
          </a:xfrm>
          <a:prstGeom prst="rect">
            <a:avLst/>
          </a:prstGeom>
        </p:spPr>
        <p:txBody>
          <a:bodyPr wrap="square">
            <a:spAutoFit/>
          </a:bodyPr>
          <a:lstStyle/>
          <a:p>
            <a:r>
              <a:rPr lang="sv-SE" sz="1400" b="1" dirty="0"/>
              <a:t>*</a:t>
            </a:r>
            <a:r>
              <a:rPr lang="sv-SE" sz="2000" dirty="0">
                <a:solidFill>
                  <a:srgbClr val="FF0000"/>
                </a:solidFill>
              </a:rPr>
              <a:t>  Lättnad </a:t>
            </a:r>
            <a:r>
              <a:rPr lang="sv-SE" sz="2000" b="1" dirty="0">
                <a:solidFill>
                  <a:srgbClr val="FF0000"/>
                </a:solidFill>
              </a:rPr>
              <a:t>utan</a:t>
            </a:r>
            <a:r>
              <a:rPr lang="sv-SE" sz="2000" dirty="0">
                <a:solidFill>
                  <a:srgbClr val="FF0000"/>
                </a:solidFill>
              </a:rPr>
              <a:t> plikt</a:t>
            </a:r>
            <a:r>
              <a:rPr lang="sv-SE" sz="2000" dirty="0"/>
              <a:t>: (oflyttbart hindrande föremål, onormala mark-förhållande, fel green). </a:t>
            </a:r>
            <a:endParaRPr lang="sv-SE" sz="1200" dirty="0"/>
          </a:p>
          <a:p>
            <a:r>
              <a:rPr lang="sv-SE" sz="2000" dirty="0"/>
              <a:t>Droppa bollen</a:t>
            </a:r>
            <a:r>
              <a:rPr lang="sv-SE" sz="2000" dirty="0">
                <a:solidFill>
                  <a:srgbClr val="FF0000"/>
                </a:solidFill>
              </a:rPr>
              <a:t> inom </a:t>
            </a:r>
            <a:r>
              <a:rPr lang="sv-SE" sz="2000" b="1" dirty="0">
                <a:solidFill>
                  <a:srgbClr val="FF0000"/>
                </a:solidFill>
              </a:rPr>
              <a:t>en</a:t>
            </a:r>
            <a:r>
              <a:rPr lang="sv-SE" sz="2000" dirty="0">
                <a:solidFill>
                  <a:srgbClr val="FF0000"/>
                </a:solidFill>
              </a:rPr>
              <a:t> klubblängd </a:t>
            </a:r>
            <a:r>
              <a:rPr lang="sv-SE" sz="2000" dirty="0">
                <a:solidFill>
                  <a:srgbClr val="0070C0"/>
                </a:solidFill>
              </a:rPr>
              <a:t>från närmaste punkt för lättnad.</a:t>
            </a:r>
            <a:r>
              <a:rPr lang="sv-SE" sz="2000" dirty="0">
                <a:solidFill>
                  <a:srgbClr val="FF0000"/>
                </a:solidFill>
              </a:rPr>
              <a:t> </a:t>
            </a:r>
            <a:r>
              <a:rPr lang="sv-SE" sz="2000" dirty="0"/>
              <a:t>(</a:t>
            </a:r>
            <a:r>
              <a:rPr lang="sv-SE" sz="1200" dirty="0"/>
              <a:t>Pluggad boll så nära som möjligt. Nedslagsmärket får ej lagas)</a:t>
            </a:r>
          </a:p>
          <a:p>
            <a:r>
              <a:rPr lang="sv-SE" sz="2000" dirty="0"/>
              <a:t>Bollen får sedan </a:t>
            </a:r>
            <a:r>
              <a:rPr lang="sv-SE" sz="2000" dirty="0">
                <a:solidFill>
                  <a:srgbClr val="FF0000"/>
                </a:solidFill>
              </a:rPr>
              <a:t>rulla högst två klubblängder, </a:t>
            </a:r>
            <a:r>
              <a:rPr lang="sv-SE" sz="2000" dirty="0"/>
              <a:t>ej närmare hål än </a:t>
            </a:r>
            <a:r>
              <a:rPr lang="sv-SE" sz="2000" dirty="0">
                <a:solidFill>
                  <a:srgbClr val="0070C0"/>
                </a:solidFill>
              </a:rPr>
              <a:t>närmaste punkten för lättnad.</a:t>
            </a:r>
            <a:r>
              <a:rPr lang="sv-SE" sz="2000" dirty="0"/>
              <a:t/>
            </a:r>
            <a:br>
              <a:rPr lang="sv-SE" sz="2000" dirty="0"/>
            </a:br>
            <a:endParaRPr lang="sv-SE" sz="2000" dirty="0"/>
          </a:p>
          <a:p>
            <a:pPr>
              <a:buFont typeface="Arial" pitchFamily="34" charset="0"/>
              <a:buChar char="•"/>
            </a:pPr>
            <a:r>
              <a:rPr lang="sv-SE" sz="2000" dirty="0"/>
              <a:t>  </a:t>
            </a:r>
            <a:r>
              <a:rPr lang="sv-SE" sz="2000" dirty="0">
                <a:solidFill>
                  <a:srgbClr val="FF0000"/>
                </a:solidFill>
              </a:rPr>
              <a:t>Lättnad</a:t>
            </a:r>
            <a:r>
              <a:rPr lang="sv-SE" sz="2000" b="1" dirty="0"/>
              <a:t> </a:t>
            </a:r>
            <a:r>
              <a:rPr lang="sv-SE" sz="2000" b="1" dirty="0">
                <a:solidFill>
                  <a:srgbClr val="FF0000"/>
                </a:solidFill>
              </a:rPr>
              <a:t>med </a:t>
            </a:r>
            <a:r>
              <a:rPr lang="sv-SE" sz="2000" dirty="0">
                <a:solidFill>
                  <a:srgbClr val="FF0000"/>
                </a:solidFill>
              </a:rPr>
              <a:t>plikt: </a:t>
            </a:r>
            <a:r>
              <a:rPr lang="sv-SE" sz="2000" dirty="0"/>
              <a:t>(ospelbar boll). </a:t>
            </a:r>
          </a:p>
          <a:p>
            <a:r>
              <a:rPr lang="sv-SE" sz="2000" dirty="0"/>
              <a:t>Droppa en boll</a:t>
            </a:r>
            <a:r>
              <a:rPr lang="sv-SE" sz="2000" dirty="0">
                <a:solidFill>
                  <a:srgbClr val="FF0000"/>
                </a:solidFill>
              </a:rPr>
              <a:t> inom </a:t>
            </a:r>
            <a:r>
              <a:rPr lang="sv-SE" sz="2000" b="1" dirty="0">
                <a:solidFill>
                  <a:srgbClr val="FF0000"/>
                </a:solidFill>
              </a:rPr>
              <a:t>två</a:t>
            </a:r>
            <a:r>
              <a:rPr lang="sv-SE" sz="2000" dirty="0">
                <a:solidFill>
                  <a:srgbClr val="FF0000"/>
                </a:solidFill>
              </a:rPr>
              <a:t> klubblängder. </a:t>
            </a:r>
            <a:r>
              <a:rPr lang="sv-SE" sz="1400" dirty="0"/>
              <a:t>(Alt föregående plats eller </a:t>
            </a:r>
            <a:r>
              <a:rPr lang="sv-SE" sz="1400" dirty="0" err="1"/>
              <a:t>flagglinje</a:t>
            </a:r>
            <a:r>
              <a:rPr lang="sv-SE" sz="1400" dirty="0"/>
              <a:t>)</a:t>
            </a:r>
          </a:p>
          <a:p>
            <a:r>
              <a:rPr lang="sv-SE" sz="2000" dirty="0"/>
              <a:t>Bollen får sedan </a:t>
            </a:r>
            <a:r>
              <a:rPr lang="sv-SE" sz="2000" dirty="0">
                <a:solidFill>
                  <a:srgbClr val="FF0000"/>
                </a:solidFill>
              </a:rPr>
              <a:t>rulla högst två klubblängder</a:t>
            </a:r>
            <a:r>
              <a:rPr lang="sv-SE" sz="2000" dirty="0"/>
              <a:t>, ej närmare hål än</a:t>
            </a:r>
          </a:p>
          <a:p>
            <a:r>
              <a:rPr lang="sv-SE" sz="2000" dirty="0">
                <a:solidFill>
                  <a:srgbClr val="0070C0"/>
                </a:solidFill>
              </a:rPr>
              <a:t>ursprungsbollens läge.</a:t>
            </a:r>
          </a:p>
          <a:p>
            <a:endParaRPr lang="sv-SE" sz="2000" dirty="0"/>
          </a:p>
          <a:p>
            <a:pPr lvl="0"/>
            <a:r>
              <a:rPr lang="sv-SE" sz="2000" dirty="0">
                <a:solidFill>
                  <a:prstClr val="black"/>
                </a:solidFill>
              </a:rPr>
              <a:t>För att fastställa närmaste punkt för lättnad: </a:t>
            </a:r>
            <a:r>
              <a:rPr lang="sv-SE" sz="2000" dirty="0">
                <a:solidFill>
                  <a:srgbClr val="FF0000"/>
                </a:solidFill>
              </a:rPr>
              <a:t>Simulera slaget med den</a:t>
            </a:r>
          </a:p>
          <a:p>
            <a:pPr lvl="0"/>
            <a:r>
              <a:rPr lang="sv-SE" sz="2000" dirty="0">
                <a:solidFill>
                  <a:srgbClr val="FF0000"/>
                </a:solidFill>
              </a:rPr>
              <a:t>klubba du tänker använda.</a:t>
            </a:r>
          </a:p>
          <a:p>
            <a:pPr lvl="0"/>
            <a:r>
              <a:rPr lang="sv-SE" sz="2000" dirty="0">
                <a:solidFill>
                  <a:prstClr val="black"/>
                </a:solidFill>
              </a:rPr>
              <a:t>För att mäta klubblängd/er: </a:t>
            </a:r>
            <a:r>
              <a:rPr lang="sv-SE" sz="2000" dirty="0">
                <a:solidFill>
                  <a:srgbClr val="FF0000"/>
                </a:solidFill>
              </a:rPr>
              <a:t>Valfri klubba.</a:t>
            </a:r>
          </a:p>
          <a:p>
            <a:pPr lvl="0"/>
            <a:r>
              <a:rPr lang="sv-SE" sz="2000" dirty="0">
                <a:solidFill>
                  <a:prstClr val="black"/>
                </a:solidFill>
              </a:rPr>
              <a:t>För att slå nästa slag: </a:t>
            </a:r>
            <a:r>
              <a:rPr lang="sv-SE" sz="2000" dirty="0">
                <a:solidFill>
                  <a:srgbClr val="FF0000"/>
                </a:solidFill>
              </a:rPr>
              <a:t>Valfri klubba.</a:t>
            </a:r>
            <a:endParaRPr lang="sv-SE" sz="2000" dirty="0"/>
          </a:p>
        </p:txBody>
      </p:sp>
      <p:sp>
        <p:nvSpPr>
          <p:cNvPr id="4" name="textruta 3"/>
          <p:cNvSpPr txBox="1"/>
          <p:nvPr/>
        </p:nvSpPr>
        <p:spPr>
          <a:xfrm>
            <a:off x="3275856" y="1196752"/>
            <a:ext cx="2808312" cy="369332"/>
          </a:xfrm>
          <a:prstGeom prst="rect">
            <a:avLst/>
          </a:prstGeom>
          <a:noFill/>
        </p:spPr>
        <p:txBody>
          <a:bodyPr wrap="square" rtlCol="0">
            <a:spAutoFit/>
          </a:bodyPr>
          <a:lstStyle/>
          <a:p>
            <a:r>
              <a:rPr lang="sv-SE" b="1" dirty="0">
                <a:solidFill>
                  <a:srgbClr val="FF0000"/>
                </a:solidFill>
              </a:rPr>
              <a:t>Ta lättnad </a:t>
            </a:r>
            <a:r>
              <a:rPr lang="sv-SE" b="1" dirty="0"/>
              <a:t>– droppa</a:t>
            </a:r>
            <a:endParaRPr lang="sv-S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7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87" y="0"/>
            <a:ext cx="8923213" cy="681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827584" y="6021288"/>
            <a:ext cx="8064896" cy="400110"/>
          </a:xfrm>
          <a:prstGeom prst="rect">
            <a:avLst/>
          </a:prstGeom>
          <a:noFill/>
        </p:spPr>
        <p:txBody>
          <a:bodyPr wrap="square" rtlCol="0">
            <a:spAutoFit/>
          </a:bodyPr>
          <a:lstStyle/>
          <a:p>
            <a:r>
              <a:rPr lang="sv-SE" sz="2000" b="1" dirty="0">
                <a:solidFill>
                  <a:schemeClr val="bg2">
                    <a:lumMod val="50000"/>
                  </a:schemeClr>
                </a:solidFill>
              </a:rPr>
              <a:t>10. Har droppats på fel plats Regel 20-6 (Spelas bollen utgår 2 slags plikt)</a:t>
            </a:r>
          </a:p>
        </p:txBody>
      </p:sp>
    </p:spTree>
    <p:extLst>
      <p:ext uri="{BB962C8B-B14F-4D97-AF65-F5344CB8AC3E}">
        <p14:creationId xmlns:p14="http://schemas.microsoft.com/office/powerpoint/2010/main" val="2257296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87624" y="3021269"/>
            <a:ext cx="6710400" cy="3384376"/>
          </a:xfrm>
          <a:prstGeom prst="rect">
            <a:avLst/>
          </a:prstGeom>
          <a:noFill/>
          <a:ln w="9525">
            <a:noFill/>
            <a:miter lim="800000"/>
            <a:headEnd/>
            <a:tailEnd/>
          </a:ln>
        </p:spPr>
      </p:pic>
      <p:sp>
        <p:nvSpPr>
          <p:cNvPr id="4" name="Rektangel 3"/>
          <p:cNvSpPr/>
          <p:nvPr/>
        </p:nvSpPr>
        <p:spPr>
          <a:xfrm>
            <a:off x="539552" y="1151062"/>
            <a:ext cx="8280920" cy="1846659"/>
          </a:xfrm>
          <a:prstGeom prst="rect">
            <a:avLst/>
          </a:prstGeom>
        </p:spPr>
        <p:txBody>
          <a:bodyPr wrap="square">
            <a:spAutoFit/>
          </a:bodyPr>
          <a:lstStyle/>
          <a:p>
            <a:r>
              <a:rPr lang="sv-SE" sz="2000" b="1" dirty="0"/>
              <a:t>När spelaren tar lättnad ska han finna den </a:t>
            </a:r>
            <a:r>
              <a:rPr lang="sv-SE" sz="2000" b="1" dirty="0">
                <a:solidFill>
                  <a:srgbClr val="FF0000"/>
                </a:solidFill>
              </a:rPr>
              <a:t>närmaste punkten </a:t>
            </a:r>
            <a:r>
              <a:rPr lang="sv-SE" sz="2000" b="1" dirty="0"/>
              <a:t>från där bollen ligger, </a:t>
            </a:r>
            <a:r>
              <a:rPr lang="sv-SE" sz="2000" b="1" dirty="0">
                <a:solidFill>
                  <a:srgbClr val="FF0000"/>
                </a:solidFill>
              </a:rPr>
              <a:t>ej närmare hål, </a:t>
            </a:r>
            <a:r>
              <a:rPr lang="sv-SE" sz="2000" b="1" dirty="0"/>
              <a:t>som är sådan att om bollen låg där skulle </a:t>
            </a:r>
            <a:r>
              <a:rPr lang="sv-SE" sz="2000" b="1" dirty="0">
                <a:solidFill>
                  <a:srgbClr val="FF0000"/>
                </a:solidFill>
              </a:rPr>
              <a:t>ingen störande inverkan </a:t>
            </a:r>
            <a:r>
              <a:rPr lang="sv-SE" sz="2000" b="1" dirty="0"/>
              <a:t>föreligga av den olägenhet från vilken lättnad tas för det slag som han skulle gjort från det ursprungliga läget om olägenheten inte funnits. Närmaste punkter för lättnad för boll A, B och C</a:t>
            </a:r>
            <a:r>
              <a:rPr lang="sv-SE" sz="1400" b="1" dirty="0">
                <a:solidFill>
                  <a:srgbClr val="FF0000"/>
                </a:solidFill>
              </a:rPr>
              <a:t>. (Närmaste punkt för lättnad kan inte hamna i ett hinder utom då </a:t>
            </a:r>
            <a:r>
              <a:rPr lang="sv-SE" sz="1400" b="1" dirty="0" err="1">
                <a:solidFill>
                  <a:srgbClr val="FF0000"/>
                </a:solidFill>
              </a:rPr>
              <a:t>MUAn</a:t>
            </a:r>
            <a:r>
              <a:rPr lang="sv-SE" sz="1400" b="1" dirty="0">
                <a:solidFill>
                  <a:srgbClr val="FF0000"/>
                </a:solidFill>
              </a:rPr>
              <a:t> är i en bunker)</a:t>
            </a:r>
          </a:p>
        </p:txBody>
      </p:sp>
      <p:sp>
        <p:nvSpPr>
          <p:cNvPr id="5" name="Rektangel 4"/>
          <p:cNvSpPr/>
          <p:nvPr/>
        </p:nvSpPr>
        <p:spPr>
          <a:xfrm>
            <a:off x="1255001" y="524726"/>
            <a:ext cx="6575646" cy="584775"/>
          </a:xfrm>
          <a:prstGeom prst="rect">
            <a:avLst/>
          </a:prstGeom>
        </p:spPr>
        <p:txBody>
          <a:bodyPr wrap="none">
            <a:spAutoFit/>
          </a:bodyPr>
          <a:lstStyle/>
          <a:p>
            <a:r>
              <a:rPr lang="sv-SE" sz="3200" b="1" dirty="0"/>
              <a:t>Närmaste punkt för lättnad – regel 20</a:t>
            </a:r>
          </a:p>
        </p:txBody>
      </p:sp>
      <p:sp>
        <p:nvSpPr>
          <p:cNvPr id="6" name="textruta 5"/>
          <p:cNvSpPr txBox="1"/>
          <p:nvPr/>
        </p:nvSpPr>
        <p:spPr>
          <a:xfrm>
            <a:off x="6012160" y="3078852"/>
            <a:ext cx="1008112" cy="276999"/>
          </a:xfrm>
          <a:prstGeom prst="rect">
            <a:avLst/>
          </a:prstGeom>
          <a:noFill/>
        </p:spPr>
        <p:txBody>
          <a:bodyPr wrap="square" rtlCol="0">
            <a:spAutoFit/>
          </a:bodyPr>
          <a:lstStyle/>
          <a:p>
            <a:r>
              <a:rPr lang="sv-SE" sz="1200" b="1" dirty="0"/>
              <a:t>Spelriktning</a:t>
            </a:r>
          </a:p>
        </p:txBody>
      </p:sp>
      <p:cxnSp>
        <p:nvCxnSpPr>
          <p:cNvPr id="8" name="Rak pil 7"/>
          <p:cNvCxnSpPr/>
          <p:nvPr/>
        </p:nvCxnSpPr>
        <p:spPr>
          <a:xfrm flipV="1">
            <a:off x="6486720" y="3356992"/>
            <a:ext cx="0" cy="360040"/>
          </a:xfrm>
          <a:prstGeom prst="straightConnector1">
            <a:avLst/>
          </a:prstGeom>
          <a:ln w="15875">
            <a:headEnd w="lg" len="med"/>
            <a:tailEnd type="arrow"/>
          </a:ln>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3707904" y="4221090"/>
            <a:ext cx="648072" cy="307777"/>
          </a:xfrm>
          <a:prstGeom prst="rect">
            <a:avLst/>
          </a:prstGeom>
          <a:noFill/>
        </p:spPr>
        <p:txBody>
          <a:bodyPr wrap="square" rtlCol="0">
            <a:spAutoFit/>
          </a:bodyPr>
          <a:lstStyle/>
          <a:p>
            <a:r>
              <a:rPr lang="sv-SE" sz="1400" b="1" dirty="0"/>
              <a:t>MUA</a:t>
            </a:r>
          </a:p>
        </p:txBody>
      </p:sp>
      <p:sp>
        <p:nvSpPr>
          <p:cNvPr id="12" name="textruta 11"/>
          <p:cNvSpPr txBox="1"/>
          <p:nvPr/>
        </p:nvSpPr>
        <p:spPr>
          <a:xfrm>
            <a:off x="3131840" y="3656061"/>
            <a:ext cx="576064" cy="276999"/>
          </a:xfrm>
          <a:prstGeom prst="rect">
            <a:avLst/>
          </a:prstGeom>
          <a:noFill/>
        </p:spPr>
        <p:txBody>
          <a:bodyPr wrap="square" rtlCol="0">
            <a:spAutoFit/>
          </a:bodyPr>
          <a:lstStyle/>
          <a:p>
            <a:r>
              <a:rPr lang="sv-SE" sz="1200" b="1" dirty="0"/>
              <a:t>Boll A</a:t>
            </a:r>
          </a:p>
        </p:txBody>
      </p:sp>
      <p:sp>
        <p:nvSpPr>
          <p:cNvPr id="13" name="textruta 12"/>
          <p:cNvSpPr txBox="1"/>
          <p:nvPr/>
        </p:nvSpPr>
        <p:spPr>
          <a:xfrm>
            <a:off x="4427984" y="4293098"/>
            <a:ext cx="576064" cy="276999"/>
          </a:xfrm>
          <a:prstGeom prst="rect">
            <a:avLst/>
          </a:prstGeom>
          <a:noFill/>
        </p:spPr>
        <p:txBody>
          <a:bodyPr wrap="square" rtlCol="0">
            <a:spAutoFit/>
          </a:bodyPr>
          <a:lstStyle/>
          <a:p>
            <a:r>
              <a:rPr lang="sv-SE" sz="1200" b="1" dirty="0"/>
              <a:t>Boll B</a:t>
            </a:r>
          </a:p>
        </p:txBody>
      </p:sp>
      <p:sp>
        <p:nvSpPr>
          <p:cNvPr id="14" name="textruta 13"/>
          <p:cNvSpPr txBox="1"/>
          <p:nvPr/>
        </p:nvSpPr>
        <p:spPr>
          <a:xfrm>
            <a:off x="1907704" y="3645026"/>
            <a:ext cx="1008112" cy="276999"/>
          </a:xfrm>
          <a:prstGeom prst="rect">
            <a:avLst/>
          </a:prstGeom>
          <a:noFill/>
        </p:spPr>
        <p:txBody>
          <a:bodyPr wrap="square" rtlCol="0">
            <a:spAutoFit/>
          </a:bodyPr>
          <a:lstStyle/>
          <a:p>
            <a:r>
              <a:rPr lang="sv-SE" sz="1200" b="1" dirty="0"/>
              <a:t>Punkt A + C</a:t>
            </a:r>
          </a:p>
        </p:txBody>
      </p:sp>
      <p:sp>
        <p:nvSpPr>
          <p:cNvPr id="15" name="textruta 14"/>
          <p:cNvSpPr txBox="1"/>
          <p:nvPr/>
        </p:nvSpPr>
        <p:spPr>
          <a:xfrm>
            <a:off x="6516216" y="4293098"/>
            <a:ext cx="720080" cy="276999"/>
          </a:xfrm>
          <a:prstGeom prst="rect">
            <a:avLst/>
          </a:prstGeom>
          <a:noFill/>
        </p:spPr>
        <p:txBody>
          <a:bodyPr wrap="square" rtlCol="0">
            <a:spAutoFit/>
          </a:bodyPr>
          <a:lstStyle/>
          <a:p>
            <a:r>
              <a:rPr lang="sv-SE" sz="1200" b="1" dirty="0"/>
              <a:t>Punkt B</a:t>
            </a:r>
          </a:p>
        </p:txBody>
      </p:sp>
      <p:sp>
        <p:nvSpPr>
          <p:cNvPr id="17" name="Ellips 16"/>
          <p:cNvSpPr/>
          <p:nvPr/>
        </p:nvSpPr>
        <p:spPr>
          <a:xfrm>
            <a:off x="3923928" y="402830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p:cNvSpPr txBox="1"/>
          <p:nvPr/>
        </p:nvSpPr>
        <p:spPr>
          <a:xfrm>
            <a:off x="3779912" y="3645026"/>
            <a:ext cx="576064" cy="276999"/>
          </a:xfrm>
          <a:prstGeom prst="rect">
            <a:avLst/>
          </a:prstGeom>
          <a:noFill/>
        </p:spPr>
        <p:txBody>
          <a:bodyPr wrap="square" rtlCol="0">
            <a:spAutoFit/>
          </a:bodyPr>
          <a:lstStyle/>
          <a:p>
            <a:r>
              <a:rPr lang="sv-SE" sz="1200" b="1" dirty="0"/>
              <a:t>Boll C</a:t>
            </a:r>
          </a:p>
        </p:txBody>
      </p:sp>
      <p:sp>
        <p:nvSpPr>
          <p:cNvPr id="19" name="textruta 18"/>
          <p:cNvSpPr txBox="1"/>
          <p:nvPr/>
        </p:nvSpPr>
        <p:spPr>
          <a:xfrm>
            <a:off x="539552" y="6390821"/>
            <a:ext cx="3384376" cy="338554"/>
          </a:xfrm>
          <a:prstGeom prst="rect">
            <a:avLst/>
          </a:prstGeom>
          <a:noFill/>
        </p:spPr>
        <p:txBody>
          <a:bodyPr wrap="square" rtlCol="0">
            <a:spAutoFit/>
          </a:bodyPr>
          <a:lstStyle/>
          <a:p>
            <a:r>
              <a:rPr lang="sv-SE" sz="1600" dirty="0"/>
              <a:t>Exemplet avser högerspelare</a:t>
            </a:r>
          </a:p>
        </p:txBody>
      </p:sp>
      <p:sp>
        <p:nvSpPr>
          <p:cNvPr id="16" name="Ellips 15"/>
          <p:cNvSpPr/>
          <p:nvPr/>
        </p:nvSpPr>
        <p:spPr>
          <a:xfrm>
            <a:off x="2843808" y="4037831"/>
            <a:ext cx="72008" cy="72008"/>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p:cNvSpPr/>
          <p:nvPr/>
        </p:nvSpPr>
        <p:spPr>
          <a:xfrm>
            <a:off x="6228184" y="4645961"/>
            <a:ext cx="72008" cy="72008"/>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97742"/>
            <a:ext cx="6858000" cy="603068"/>
          </a:xfrm>
        </p:spPr>
        <p:txBody>
          <a:bodyPr>
            <a:normAutofit fontScale="90000"/>
          </a:bodyPr>
          <a:lstStyle/>
          <a:p>
            <a:r>
              <a:rPr lang="sv-SE" sz="3300" b="1" dirty="0">
                <a:latin typeface="Verdana" panose="020B0604030504040204" pitchFamily="34" charset="0"/>
                <a:ea typeface="Verdana" panose="020B0604030504040204" pitchFamily="34" charset="0"/>
                <a:cs typeface="Verdana" panose="020B0604030504040204" pitchFamily="34" charset="0"/>
              </a:rPr>
              <a:t>Adresser till våra regelböcker</a:t>
            </a:r>
          </a:p>
        </p:txBody>
      </p:sp>
      <p:sp>
        <p:nvSpPr>
          <p:cNvPr id="3" name="Underrubrik 2"/>
          <p:cNvSpPr>
            <a:spLocks noGrp="1"/>
          </p:cNvSpPr>
          <p:nvPr>
            <p:ph type="subTitle" idx="1"/>
          </p:nvPr>
        </p:nvSpPr>
        <p:spPr>
          <a:xfrm>
            <a:off x="1979713" y="2504336"/>
            <a:ext cx="6773568" cy="2743200"/>
          </a:xfrm>
        </p:spPr>
        <p:txBody>
          <a:bodyPr>
            <a:normAutofit/>
          </a:bodyPr>
          <a:lstStyle/>
          <a:p>
            <a:pPr algn="l"/>
            <a:r>
              <a:rPr lang="sv-SE" sz="1200" dirty="0">
                <a:latin typeface="Verdana" panose="020B0604030504040204" pitchFamily="34" charset="0"/>
                <a:ea typeface="Verdana" panose="020B0604030504040204" pitchFamily="34" charset="0"/>
                <a:cs typeface="Verdana" panose="020B0604030504040204" pitchFamily="34" charset="0"/>
                <a:hlinkClick r:id="rId2"/>
              </a:rPr>
              <a:t>http://www.randa.org/rulesequipment/rules/rules-explorer</a:t>
            </a:r>
            <a:endParaRPr lang="sv-SE" sz="1200" dirty="0">
              <a:latin typeface="Verdana" panose="020B0604030504040204" pitchFamily="34" charset="0"/>
              <a:ea typeface="Verdana" panose="020B0604030504040204" pitchFamily="34" charset="0"/>
              <a:cs typeface="Verdana" panose="020B0604030504040204" pitchFamily="34" charset="0"/>
            </a:endParaRPr>
          </a:p>
          <a:p>
            <a:pPr algn="l"/>
            <a:endParaRPr lang="sv-SE" sz="1200" dirty="0">
              <a:latin typeface="Verdana" panose="020B0604030504040204" pitchFamily="34" charset="0"/>
              <a:ea typeface="Verdana" panose="020B0604030504040204" pitchFamily="34" charset="0"/>
              <a:cs typeface="Verdana" panose="020B0604030504040204" pitchFamily="34" charset="0"/>
            </a:endParaRPr>
          </a:p>
          <a:p>
            <a:pPr algn="l"/>
            <a:endParaRPr lang="sv-SE" sz="1200" dirty="0">
              <a:latin typeface="Verdana" panose="020B0604030504040204" pitchFamily="34" charset="0"/>
              <a:ea typeface="Verdana" panose="020B0604030504040204" pitchFamily="34" charset="0"/>
              <a:cs typeface="Verdana" panose="020B0604030504040204" pitchFamily="34" charset="0"/>
            </a:endParaRPr>
          </a:p>
          <a:p>
            <a:pPr algn="l"/>
            <a:endParaRPr lang="sv-SE" dirty="0" smtClean="0"/>
          </a:p>
          <a:p>
            <a:pPr algn="l"/>
            <a:r>
              <a:rPr lang="sv-SE" sz="1200" dirty="0">
                <a:latin typeface="Verdana" panose="020B0604030504040204" pitchFamily="34" charset="0"/>
                <a:ea typeface="Verdana" panose="020B0604030504040204" pitchFamily="34" charset="0"/>
                <a:cs typeface="Verdana" panose="020B0604030504040204" pitchFamily="34" charset="0"/>
                <a:hlinkClick r:id="rId3"/>
              </a:rPr>
              <a:t>http://www.e-magin.se/v5/viewer/files/viewer_s.aspx?gKey=khsn2tzh&amp;gInitPage=1</a:t>
            </a:r>
            <a:endParaRPr lang="sv-SE" sz="1200" dirty="0">
              <a:latin typeface="Verdana" panose="020B0604030504040204" pitchFamily="34" charset="0"/>
              <a:ea typeface="Verdana" panose="020B0604030504040204" pitchFamily="34" charset="0"/>
              <a:cs typeface="Verdana" panose="020B0604030504040204" pitchFamily="34" charset="0"/>
            </a:endParaRPr>
          </a:p>
          <a:p>
            <a:pPr algn="l"/>
            <a:endParaRPr lang="sv-SE" sz="1200" dirty="0">
              <a:latin typeface="Verdana" panose="020B0604030504040204" pitchFamily="34" charset="0"/>
              <a:ea typeface="Verdana" panose="020B0604030504040204" pitchFamily="34" charset="0"/>
              <a:cs typeface="Verdana" panose="020B0604030504040204" pitchFamily="34" charset="0"/>
            </a:endParaRPr>
          </a:p>
          <a:p>
            <a:pPr algn="l"/>
            <a:endParaRPr lang="sv-SE" sz="1200" dirty="0">
              <a:latin typeface="Verdana" panose="020B0604030504040204" pitchFamily="34" charset="0"/>
              <a:ea typeface="Verdana" panose="020B0604030504040204" pitchFamily="34" charset="0"/>
              <a:cs typeface="Verdana" panose="020B0604030504040204" pitchFamily="34" charset="0"/>
            </a:endParaRPr>
          </a:p>
          <a:p>
            <a:pPr algn="l"/>
            <a:endParaRPr lang="sv-SE" sz="1200" dirty="0">
              <a:latin typeface="Verdana" panose="020B0604030504040204" pitchFamily="34" charset="0"/>
              <a:ea typeface="Verdana" panose="020B0604030504040204" pitchFamily="34" charset="0"/>
              <a:cs typeface="Verdana" panose="020B0604030504040204" pitchFamily="34" charset="0"/>
            </a:endParaRPr>
          </a:p>
          <a:p>
            <a:pPr algn="l"/>
            <a:r>
              <a:rPr lang="sv-SE" sz="1200" dirty="0">
                <a:latin typeface="Verdana" panose="020B0604030504040204" pitchFamily="34" charset="0"/>
                <a:ea typeface="Verdana" panose="020B0604030504040204" pitchFamily="34" charset="0"/>
                <a:cs typeface="Verdana" panose="020B0604030504040204" pitchFamily="34" charset="0"/>
                <a:hlinkClick r:id="rId4"/>
              </a:rPr>
              <a:t>http://www.golf.se/globalassets/regler-och-handicap/regler-for-golfspel-2016.pdf</a:t>
            </a:r>
            <a:endParaRPr lang="sv-SE" sz="1200" dirty="0">
              <a:latin typeface="Verdana" panose="020B0604030504040204" pitchFamily="34" charset="0"/>
              <a:ea typeface="Verdana" panose="020B0604030504040204" pitchFamily="34" charset="0"/>
              <a:cs typeface="Verdana" panose="020B0604030504040204" pitchFamily="34" charset="0"/>
            </a:endParaRPr>
          </a:p>
          <a:p>
            <a:pPr algn="l"/>
            <a:endParaRPr lang="sv-SE" sz="1200" dirty="0">
              <a:latin typeface="Verdana" panose="020B0604030504040204" pitchFamily="34" charset="0"/>
              <a:ea typeface="Verdana" panose="020B0604030504040204" pitchFamily="34" charset="0"/>
              <a:cs typeface="Verdana" panose="020B0604030504040204" pitchFamily="34" charset="0"/>
            </a:endParaRPr>
          </a:p>
        </p:txBody>
      </p:sp>
      <p:pic>
        <p:nvPicPr>
          <p:cNvPr id="4" name="Bildobjekt 3"/>
          <p:cNvPicPr/>
          <p:nvPr/>
        </p:nvPicPr>
        <p:blipFill rotWithShape="1">
          <a:blip r:embed="rId5"/>
          <a:srcRect l="18386" t="7995" r="19312" b="63786"/>
          <a:stretch/>
        </p:blipFill>
        <p:spPr bwMode="auto">
          <a:xfrm>
            <a:off x="289060" y="2189441"/>
            <a:ext cx="1395478" cy="521010"/>
          </a:xfrm>
          <a:prstGeom prst="rect">
            <a:avLst/>
          </a:prstGeom>
          <a:ln>
            <a:noFill/>
          </a:ln>
          <a:extLst>
            <a:ext uri="{53640926-AAD7-44D8-BBD7-CCE9431645EC}">
              <a14:shadowObscured xmlns:a14="http://schemas.microsoft.com/office/drawing/2010/main"/>
            </a:ext>
          </a:extLst>
        </p:spPr>
      </p:pic>
      <p:pic>
        <p:nvPicPr>
          <p:cNvPr id="5" name="Bildobjekt 4"/>
          <p:cNvPicPr/>
          <p:nvPr/>
        </p:nvPicPr>
        <p:blipFill rotWithShape="1">
          <a:blip r:embed="rId6"/>
          <a:srcRect l="50793" t="16931" r="18519" b="10406"/>
          <a:stretch/>
        </p:blipFill>
        <p:spPr bwMode="auto">
          <a:xfrm>
            <a:off x="764145" y="2854829"/>
            <a:ext cx="920393" cy="1124164"/>
          </a:xfrm>
          <a:prstGeom prst="rect">
            <a:avLst/>
          </a:prstGeom>
          <a:ln>
            <a:noFill/>
          </a:ln>
          <a:extLst>
            <a:ext uri="{53640926-AAD7-44D8-BBD7-CCE9431645EC}">
              <a14:shadowObscured xmlns:a14="http://schemas.microsoft.com/office/drawing/2010/main"/>
            </a:ext>
          </a:extLst>
        </p:spPr>
      </p:pic>
      <p:pic>
        <p:nvPicPr>
          <p:cNvPr id="7" name="Bildobjekt 6"/>
          <p:cNvPicPr/>
          <p:nvPr/>
        </p:nvPicPr>
        <p:blipFill rotWithShape="1">
          <a:blip r:embed="rId7"/>
          <a:srcRect l="39380" t="14372" r="40895" b="36039"/>
          <a:stretch/>
        </p:blipFill>
        <p:spPr bwMode="auto">
          <a:xfrm>
            <a:off x="798213" y="4123371"/>
            <a:ext cx="852256" cy="12051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5818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899592" y="2060850"/>
            <a:ext cx="2743200" cy="3114675"/>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899592" y="5157193"/>
            <a:ext cx="2743200" cy="1009651"/>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5148067" y="2132858"/>
            <a:ext cx="2847975" cy="4105275"/>
          </a:xfrm>
          <a:prstGeom prst="rect">
            <a:avLst/>
          </a:prstGeom>
          <a:noFill/>
          <a:ln w="9525">
            <a:noFill/>
            <a:miter lim="800000"/>
            <a:headEnd/>
            <a:tailEnd/>
          </a:ln>
        </p:spPr>
      </p:pic>
      <p:sp>
        <p:nvSpPr>
          <p:cNvPr id="5" name="Rektangel 4"/>
          <p:cNvSpPr/>
          <p:nvPr/>
        </p:nvSpPr>
        <p:spPr>
          <a:xfrm>
            <a:off x="1447301" y="484758"/>
            <a:ext cx="5827364" cy="584775"/>
          </a:xfrm>
          <a:prstGeom prst="rect">
            <a:avLst/>
          </a:prstGeom>
        </p:spPr>
        <p:txBody>
          <a:bodyPr wrap="none">
            <a:spAutoFit/>
          </a:bodyPr>
          <a:lstStyle/>
          <a:p>
            <a:r>
              <a:rPr lang="sv-SE" sz="3200" b="1" dirty="0"/>
              <a:t>Lösa och fasta hindrande föremål</a:t>
            </a:r>
            <a:endParaRPr lang="sv-SE" sz="3200" dirty="0"/>
          </a:p>
        </p:txBody>
      </p:sp>
      <p:sp>
        <p:nvSpPr>
          <p:cNvPr id="7" name="textruta 6"/>
          <p:cNvSpPr txBox="1"/>
          <p:nvPr/>
        </p:nvSpPr>
        <p:spPr>
          <a:xfrm>
            <a:off x="1475656" y="1412776"/>
            <a:ext cx="1584176" cy="400110"/>
          </a:xfrm>
          <a:prstGeom prst="rect">
            <a:avLst/>
          </a:prstGeom>
          <a:noFill/>
        </p:spPr>
        <p:txBody>
          <a:bodyPr wrap="square" rtlCol="0">
            <a:spAutoFit/>
          </a:bodyPr>
          <a:lstStyle/>
          <a:p>
            <a:r>
              <a:rPr lang="sv-SE" sz="2000" dirty="0"/>
              <a:t>Naturföremål</a:t>
            </a:r>
          </a:p>
        </p:txBody>
      </p:sp>
      <p:sp>
        <p:nvSpPr>
          <p:cNvPr id="8" name="textruta 7"/>
          <p:cNvSpPr txBox="1"/>
          <p:nvPr/>
        </p:nvSpPr>
        <p:spPr>
          <a:xfrm>
            <a:off x="5508104" y="1340769"/>
            <a:ext cx="2376264" cy="707886"/>
          </a:xfrm>
          <a:prstGeom prst="rect">
            <a:avLst/>
          </a:prstGeom>
          <a:noFill/>
        </p:spPr>
        <p:txBody>
          <a:bodyPr wrap="square" rtlCol="0">
            <a:spAutoFit/>
          </a:bodyPr>
          <a:lstStyle/>
          <a:p>
            <a:r>
              <a:rPr lang="sv-SE" sz="2000" dirty="0"/>
              <a:t>Tillverkade föremål</a:t>
            </a:r>
          </a:p>
          <a:p>
            <a:r>
              <a:rPr lang="sv-SE" sz="2000" dirty="0"/>
              <a:t>   Lösa eller fasta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635896" y="1916832"/>
            <a:ext cx="4968552" cy="3785652"/>
          </a:xfrm>
          <a:prstGeom prst="rect">
            <a:avLst/>
          </a:prstGeom>
        </p:spPr>
        <p:txBody>
          <a:bodyPr wrap="square">
            <a:spAutoFit/>
          </a:bodyPr>
          <a:lstStyle/>
          <a:p>
            <a:r>
              <a:rPr lang="sv-SE" sz="2000" dirty="0"/>
              <a:t>Ett löst naturföremål </a:t>
            </a:r>
            <a:r>
              <a:rPr lang="sv-SE" sz="2000" dirty="0">
                <a:solidFill>
                  <a:srgbClr val="0070C0"/>
                </a:solidFill>
              </a:rPr>
              <a:t>får tas bort </a:t>
            </a:r>
            <a:r>
              <a:rPr lang="sv-SE" sz="2000" dirty="0">
                <a:solidFill>
                  <a:srgbClr val="FF0000"/>
                </a:solidFill>
              </a:rPr>
              <a:t>utom</a:t>
            </a:r>
            <a:r>
              <a:rPr lang="sv-SE" sz="2000" dirty="0"/>
              <a:t> när:</a:t>
            </a:r>
          </a:p>
          <a:p>
            <a:pPr>
              <a:buFont typeface="Arial" pitchFamily="34" charset="0"/>
              <a:buChar char="•"/>
            </a:pPr>
            <a:r>
              <a:rPr lang="sv-SE" sz="2000" dirty="0"/>
              <a:t>  Det ligger i ett hinder och bollen också ligger där</a:t>
            </a:r>
          </a:p>
          <a:p>
            <a:pPr>
              <a:buFont typeface="Arial" pitchFamily="34" charset="0"/>
              <a:buChar char="•"/>
            </a:pPr>
            <a:r>
              <a:rPr lang="sv-SE" sz="2000" dirty="0"/>
              <a:t>  En boll är i rörelse efter ett slag och borttagandet kan påverka bollens rörelse</a:t>
            </a:r>
          </a:p>
          <a:p>
            <a:endParaRPr lang="sv-SE" sz="2000" dirty="0"/>
          </a:p>
          <a:p>
            <a:r>
              <a:rPr lang="sv-SE" sz="2000" dirty="0"/>
              <a:t>I alla andra situationer </a:t>
            </a:r>
            <a:r>
              <a:rPr lang="sv-SE" sz="2000" dirty="0">
                <a:solidFill>
                  <a:srgbClr val="0070C0"/>
                </a:solidFill>
              </a:rPr>
              <a:t>får ett löst naturföremål tas bort </a:t>
            </a:r>
            <a:r>
              <a:rPr lang="sv-SE" sz="2000" dirty="0"/>
              <a:t>men:</a:t>
            </a:r>
          </a:p>
          <a:p>
            <a:pPr>
              <a:buFont typeface="Arial" pitchFamily="34" charset="0"/>
              <a:buChar char="•"/>
            </a:pPr>
            <a:r>
              <a:rPr lang="sv-SE" sz="2000" dirty="0"/>
              <a:t>  Om bortagandet orsakar att bollen rör sig </a:t>
            </a:r>
            <a:r>
              <a:rPr lang="sv-SE" sz="2000" dirty="0">
                <a:solidFill>
                  <a:srgbClr val="FF0000"/>
                </a:solidFill>
              </a:rPr>
              <a:t>pliktar spelaren 1 slag</a:t>
            </a:r>
            <a:r>
              <a:rPr lang="sv-SE" sz="2000" dirty="0"/>
              <a:t>.</a:t>
            </a:r>
          </a:p>
          <a:p>
            <a:r>
              <a:rPr lang="sv-SE" sz="2000" dirty="0"/>
              <a:t>Om bollen ligger </a:t>
            </a:r>
            <a:r>
              <a:rPr lang="sv-SE" sz="2000" dirty="0">
                <a:solidFill>
                  <a:srgbClr val="FF0000"/>
                </a:solidFill>
              </a:rPr>
              <a:t>på green </a:t>
            </a:r>
            <a:r>
              <a:rPr lang="sv-SE" sz="2000" dirty="0"/>
              <a:t>pliktar spelaren inte men bollen skall återplaceras.</a:t>
            </a:r>
          </a:p>
        </p:txBody>
      </p:sp>
      <p:sp>
        <p:nvSpPr>
          <p:cNvPr id="3" name="textruta 2"/>
          <p:cNvSpPr txBox="1"/>
          <p:nvPr/>
        </p:nvSpPr>
        <p:spPr>
          <a:xfrm>
            <a:off x="971600" y="548682"/>
            <a:ext cx="7056784" cy="584775"/>
          </a:xfrm>
          <a:prstGeom prst="rect">
            <a:avLst/>
          </a:prstGeom>
          <a:noFill/>
        </p:spPr>
        <p:txBody>
          <a:bodyPr wrap="square" rtlCol="0">
            <a:spAutoFit/>
          </a:bodyPr>
          <a:lstStyle/>
          <a:p>
            <a:r>
              <a:rPr lang="sv-SE" sz="3200" b="1" dirty="0"/>
              <a:t>Lösa naturföremål – lättnad – regel 23</a:t>
            </a:r>
          </a:p>
        </p:txBody>
      </p:sp>
      <p:pic>
        <p:nvPicPr>
          <p:cNvPr id="4" name="Picture 3"/>
          <p:cNvPicPr>
            <a:picLocks noChangeAspect="1" noChangeArrowheads="1"/>
          </p:cNvPicPr>
          <p:nvPr/>
        </p:nvPicPr>
        <p:blipFill>
          <a:blip r:embed="rId2" cstate="print"/>
          <a:srcRect/>
          <a:stretch>
            <a:fillRect/>
          </a:stretch>
        </p:blipFill>
        <p:spPr bwMode="auto">
          <a:xfrm>
            <a:off x="395536" y="1772818"/>
            <a:ext cx="2743200" cy="3114675"/>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395536" y="4869161"/>
            <a:ext cx="2743200" cy="10096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83568" y="1844825"/>
            <a:ext cx="7992888" cy="2862322"/>
          </a:xfrm>
          <a:prstGeom prst="rect">
            <a:avLst/>
          </a:prstGeom>
        </p:spPr>
        <p:txBody>
          <a:bodyPr wrap="square">
            <a:spAutoFit/>
          </a:bodyPr>
          <a:lstStyle/>
          <a:p>
            <a:r>
              <a:rPr lang="sv-SE" sz="2000" dirty="0">
                <a:solidFill>
                  <a:srgbClr val="FF0000"/>
                </a:solidFill>
              </a:rPr>
              <a:t>Alla tillverkade föremål är hindrande föremål</a:t>
            </a:r>
            <a:r>
              <a:rPr lang="sv-SE" sz="2000" dirty="0"/>
              <a:t>, inklusive belagda sidor och ytor på vägar och stigar </a:t>
            </a:r>
            <a:r>
              <a:rPr lang="sv-SE" sz="2000" dirty="0">
                <a:solidFill>
                  <a:srgbClr val="FF0000"/>
                </a:solidFill>
              </a:rPr>
              <a:t>med undantag av</a:t>
            </a:r>
            <a:r>
              <a:rPr lang="sv-SE" sz="2000" dirty="0"/>
              <a:t>:</a:t>
            </a:r>
          </a:p>
          <a:p>
            <a:pPr>
              <a:buFont typeface="Arial" pitchFamily="34" charset="0"/>
              <a:buChar char="•"/>
            </a:pPr>
            <a:r>
              <a:rPr lang="sv-SE" sz="2000" dirty="0"/>
              <a:t>  Föremål som </a:t>
            </a:r>
            <a:r>
              <a:rPr lang="sv-SE" sz="2000" dirty="0">
                <a:solidFill>
                  <a:srgbClr val="FF0000"/>
                </a:solidFill>
              </a:rPr>
              <a:t>markerar eller är </a:t>
            </a:r>
            <a:r>
              <a:rPr lang="sv-SE" sz="2000" dirty="0" err="1">
                <a:solidFill>
                  <a:srgbClr val="FF0000"/>
                </a:solidFill>
              </a:rPr>
              <a:t>out</a:t>
            </a:r>
            <a:r>
              <a:rPr lang="sv-SE" sz="2000" dirty="0">
                <a:solidFill>
                  <a:srgbClr val="FF0000"/>
                </a:solidFill>
              </a:rPr>
              <a:t> of </a:t>
            </a:r>
            <a:r>
              <a:rPr lang="sv-SE" sz="2000" dirty="0" err="1">
                <a:solidFill>
                  <a:srgbClr val="FF0000"/>
                </a:solidFill>
              </a:rPr>
              <a:t>bounds</a:t>
            </a:r>
            <a:endParaRPr lang="sv-SE" sz="2000" dirty="0">
              <a:solidFill>
                <a:srgbClr val="FF0000"/>
              </a:solidFill>
            </a:endParaRPr>
          </a:p>
          <a:p>
            <a:pPr>
              <a:buFont typeface="Arial" pitchFamily="34" charset="0"/>
              <a:buChar char="•"/>
            </a:pPr>
            <a:r>
              <a:rPr lang="sv-SE" sz="2000" dirty="0"/>
              <a:t>  Varje konstruktion som av tävlingsledningen förklarats vara en organisk del av banan</a:t>
            </a:r>
            <a:r>
              <a:rPr lang="sv-SE" sz="2000" dirty="0">
                <a:solidFill>
                  <a:srgbClr val="FF0000"/>
                </a:solidFill>
              </a:rPr>
              <a:t/>
            </a:r>
            <a:br>
              <a:rPr lang="sv-SE" sz="2000" dirty="0">
                <a:solidFill>
                  <a:srgbClr val="FF0000"/>
                </a:solidFill>
              </a:rPr>
            </a:br>
            <a:endParaRPr lang="sv-SE" sz="2000" dirty="0">
              <a:solidFill>
                <a:srgbClr val="FF0000"/>
              </a:solidFill>
            </a:endParaRPr>
          </a:p>
          <a:p>
            <a:pPr>
              <a:buFont typeface="Arial" pitchFamily="34" charset="0"/>
              <a:buChar char="•"/>
            </a:pPr>
            <a:r>
              <a:rPr lang="sv-SE" sz="2000" dirty="0"/>
              <a:t>  Ett hindrande föremål är ett</a:t>
            </a:r>
            <a:r>
              <a:rPr lang="sv-SE" sz="2000" dirty="0">
                <a:solidFill>
                  <a:srgbClr val="FF0000"/>
                </a:solidFill>
              </a:rPr>
              <a:t> flyttbart </a:t>
            </a:r>
            <a:r>
              <a:rPr lang="sv-SE" sz="2000" dirty="0"/>
              <a:t>hindrande föremål </a:t>
            </a:r>
            <a:r>
              <a:rPr lang="sv-SE" sz="2000" dirty="0">
                <a:solidFill>
                  <a:srgbClr val="FF0000"/>
                </a:solidFill>
              </a:rPr>
              <a:t>om det kan flyttas utan orimlig ansträngning, utan att otillbörligt fördröja spelet och utan att orsaka skada.</a:t>
            </a:r>
            <a:r>
              <a:rPr lang="sv-SE" sz="2000" dirty="0"/>
              <a:t> Annars är det ett </a:t>
            </a:r>
            <a:r>
              <a:rPr lang="sv-SE" sz="2000" dirty="0">
                <a:solidFill>
                  <a:srgbClr val="FF0000"/>
                </a:solidFill>
              </a:rPr>
              <a:t>oflyttbart</a:t>
            </a:r>
            <a:r>
              <a:rPr lang="sv-SE" sz="2000" dirty="0"/>
              <a:t> hindrande föremål</a:t>
            </a:r>
          </a:p>
        </p:txBody>
      </p:sp>
      <p:sp>
        <p:nvSpPr>
          <p:cNvPr id="3" name="textruta 2"/>
          <p:cNvSpPr txBox="1"/>
          <p:nvPr/>
        </p:nvSpPr>
        <p:spPr>
          <a:xfrm>
            <a:off x="1835696" y="620690"/>
            <a:ext cx="5328592" cy="584775"/>
          </a:xfrm>
          <a:prstGeom prst="rect">
            <a:avLst/>
          </a:prstGeom>
          <a:noFill/>
        </p:spPr>
        <p:txBody>
          <a:bodyPr wrap="square" rtlCol="0">
            <a:spAutoFit/>
          </a:bodyPr>
          <a:lstStyle/>
          <a:p>
            <a:r>
              <a:rPr lang="sv-SE" sz="3200" b="1" dirty="0"/>
              <a:t>Hindrande föremål – regel 24</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635896" y="1772819"/>
            <a:ext cx="5040560" cy="4708981"/>
          </a:xfrm>
          <a:prstGeom prst="rect">
            <a:avLst/>
          </a:prstGeom>
        </p:spPr>
        <p:txBody>
          <a:bodyPr wrap="square">
            <a:spAutoFit/>
          </a:bodyPr>
          <a:lstStyle/>
          <a:p>
            <a:r>
              <a:rPr lang="sv-SE" sz="2000" dirty="0"/>
              <a:t>En spelare får ta lättnad </a:t>
            </a:r>
            <a:r>
              <a:rPr lang="sv-SE" sz="2000" dirty="0">
                <a:solidFill>
                  <a:srgbClr val="FF0000"/>
                </a:solidFill>
              </a:rPr>
              <a:t>utan plikt </a:t>
            </a:r>
            <a:r>
              <a:rPr lang="sv-SE" sz="2000" dirty="0"/>
              <a:t>för ett flyttbart hindrande föremål på hela banan</a:t>
            </a:r>
          </a:p>
          <a:p>
            <a:r>
              <a:rPr lang="sv-SE" sz="2000" dirty="0"/>
              <a:t>enligt följande:</a:t>
            </a:r>
          </a:p>
          <a:p>
            <a:endParaRPr lang="sv-SE" sz="2000" dirty="0"/>
          </a:p>
          <a:p>
            <a:pPr>
              <a:buFont typeface="Arial" pitchFamily="34" charset="0"/>
              <a:buChar char="•"/>
            </a:pPr>
            <a:r>
              <a:rPr lang="sv-SE" sz="2000" dirty="0"/>
              <a:t>  Om bollen ligger </a:t>
            </a:r>
            <a:r>
              <a:rPr lang="sv-SE" sz="2000" dirty="0">
                <a:solidFill>
                  <a:srgbClr val="FF0000"/>
                </a:solidFill>
              </a:rPr>
              <a:t>intill eller under </a:t>
            </a:r>
            <a:r>
              <a:rPr lang="sv-SE" sz="2000" dirty="0"/>
              <a:t>det hindrande föremålet får det tas bort och om bollen då rubbas måste den, </a:t>
            </a:r>
            <a:r>
              <a:rPr lang="sv-SE" sz="2000" dirty="0">
                <a:solidFill>
                  <a:srgbClr val="FF0000"/>
                </a:solidFill>
              </a:rPr>
              <a:t>utan plikt</a:t>
            </a:r>
            <a:r>
              <a:rPr lang="sv-SE" sz="2000" dirty="0"/>
              <a:t>, </a:t>
            </a:r>
            <a:r>
              <a:rPr lang="sv-SE" sz="2000" dirty="0">
                <a:solidFill>
                  <a:srgbClr val="FF0000"/>
                </a:solidFill>
              </a:rPr>
              <a:t>återplaceras</a:t>
            </a:r>
            <a:r>
              <a:rPr lang="sv-SE" sz="2000" dirty="0"/>
              <a:t/>
            </a:r>
            <a:br>
              <a:rPr lang="sv-SE" sz="2000" dirty="0"/>
            </a:br>
            <a:endParaRPr lang="sv-SE" sz="2000" dirty="0"/>
          </a:p>
          <a:p>
            <a:pPr>
              <a:buFont typeface="Arial" pitchFamily="34" charset="0"/>
              <a:buChar char="•"/>
            </a:pPr>
            <a:r>
              <a:rPr lang="sv-SE" sz="2000" dirty="0"/>
              <a:t>  Om bollen ligger </a:t>
            </a:r>
            <a:r>
              <a:rPr lang="sv-SE" sz="2000" dirty="0">
                <a:solidFill>
                  <a:srgbClr val="FF0000"/>
                </a:solidFill>
              </a:rPr>
              <a:t>i eller på </a:t>
            </a:r>
            <a:r>
              <a:rPr lang="sv-SE" sz="2000" dirty="0"/>
              <a:t>det hindrande föremålet, får bollen lyftas, </a:t>
            </a:r>
            <a:r>
              <a:rPr lang="sv-SE" sz="2000" dirty="0">
                <a:solidFill>
                  <a:srgbClr val="FF0000"/>
                </a:solidFill>
              </a:rPr>
              <a:t>utan plikt</a:t>
            </a:r>
            <a:r>
              <a:rPr lang="sv-SE" sz="2000" dirty="0"/>
              <a:t>, och föremålet tas bort. Bollen måste </a:t>
            </a:r>
            <a:r>
              <a:rPr lang="sv-SE" sz="2000" dirty="0">
                <a:solidFill>
                  <a:srgbClr val="FF0000"/>
                </a:solidFill>
              </a:rPr>
              <a:t>droppas</a:t>
            </a:r>
            <a:r>
              <a:rPr lang="sv-SE" sz="2000" dirty="0"/>
              <a:t> så nära som möjligt en punkt direkt under den plats var bollen låg, men inte närmare hål. </a:t>
            </a:r>
          </a:p>
          <a:p>
            <a:r>
              <a:rPr lang="sv-SE" sz="2000" dirty="0">
                <a:solidFill>
                  <a:srgbClr val="FF0000"/>
                </a:solidFill>
              </a:rPr>
              <a:t>På green måste bollen placeras</a:t>
            </a:r>
          </a:p>
        </p:txBody>
      </p:sp>
      <p:sp>
        <p:nvSpPr>
          <p:cNvPr id="3" name="textruta 2"/>
          <p:cNvSpPr txBox="1"/>
          <p:nvPr/>
        </p:nvSpPr>
        <p:spPr>
          <a:xfrm>
            <a:off x="683568" y="692698"/>
            <a:ext cx="7344816" cy="584775"/>
          </a:xfrm>
          <a:prstGeom prst="rect">
            <a:avLst/>
          </a:prstGeom>
          <a:noFill/>
        </p:spPr>
        <p:txBody>
          <a:bodyPr wrap="square" rtlCol="0">
            <a:spAutoFit/>
          </a:bodyPr>
          <a:lstStyle/>
          <a:p>
            <a:r>
              <a:rPr lang="sv-SE" sz="3200" b="1" dirty="0">
                <a:solidFill>
                  <a:srgbClr val="FF0000"/>
                </a:solidFill>
              </a:rPr>
              <a:t>Flyttbart</a:t>
            </a:r>
            <a:r>
              <a:rPr lang="sv-SE" sz="3200" b="1" dirty="0"/>
              <a:t> hindrande föremål – regel 24</a:t>
            </a:r>
          </a:p>
        </p:txBody>
      </p:sp>
      <p:pic>
        <p:nvPicPr>
          <p:cNvPr id="4" name="Picture 2"/>
          <p:cNvPicPr>
            <a:picLocks noChangeAspect="1" noChangeArrowheads="1"/>
          </p:cNvPicPr>
          <p:nvPr/>
        </p:nvPicPr>
        <p:blipFill>
          <a:blip r:embed="rId2" cstate="print"/>
          <a:srcRect/>
          <a:stretch>
            <a:fillRect/>
          </a:stretch>
        </p:blipFill>
        <p:spPr bwMode="auto">
          <a:xfrm>
            <a:off x="395539" y="1844826"/>
            <a:ext cx="2847975"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55576" y="1582342"/>
            <a:ext cx="7272808" cy="3785652"/>
          </a:xfrm>
          <a:prstGeom prst="rect">
            <a:avLst/>
          </a:prstGeom>
        </p:spPr>
        <p:txBody>
          <a:bodyPr wrap="square">
            <a:spAutoFit/>
          </a:bodyPr>
          <a:lstStyle/>
          <a:p>
            <a:pPr>
              <a:buFont typeface="Arial" pitchFamily="34" charset="0"/>
              <a:buChar char="•"/>
            </a:pPr>
            <a:r>
              <a:rPr lang="sv-SE" sz="2000" dirty="0"/>
              <a:t>Spelaren </a:t>
            </a:r>
            <a:r>
              <a:rPr lang="sv-SE" sz="2000" dirty="0">
                <a:solidFill>
                  <a:srgbClr val="FF0000"/>
                </a:solidFill>
              </a:rPr>
              <a:t>får ta lättnad </a:t>
            </a:r>
            <a:r>
              <a:rPr lang="sv-SE" sz="2000" dirty="0"/>
              <a:t>från störande inverkan av ett hindrande föremål </a:t>
            </a:r>
            <a:r>
              <a:rPr lang="sv-SE" sz="2000" dirty="0">
                <a:solidFill>
                  <a:srgbClr val="FF0000"/>
                </a:solidFill>
              </a:rPr>
              <a:t>utan plikt </a:t>
            </a:r>
            <a:r>
              <a:rPr lang="sv-SE" sz="2000" dirty="0">
                <a:solidFill>
                  <a:srgbClr val="0070C0"/>
                </a:solidFill>
              </a:rPr>
              <a:t>utom när bollen är i ett vattenhinder </a:t>
            </a:r>
            <a:r>
              <a:rPr lang="sv-SE" sz="2000" dirty="0"/>
              <a:t>. Bollen lyfts och droppas inom en klubblängd från närmaste punkt för lättnad.</a:t>
            </a:r>
          </a:p>
          <a:p>
            <a:pPr>
              <a:buFont typeface="Arial" pitchFamily="34" charset="0"/>
              <a:buChar char="•"/>
            </a:pPr>
            <a:endParaRPr lang="sv-SE" sz="2000" dirty="0"/>
          </a:p>
          <a:p>
            <a:pPr>
              <a:buFont typeface="Arial" pitchFamily="34" charset="0"/>
              <a:buChar char="•"/>
            </a:pPr>
            <a:r>
              <a:rPr lang="sv-SE" sz="2000" dirty="0"/>
              <a:t>  Om bollen ligger </a:t>
            </a:r>
            <a:r>
              <a:rPr lang="sv-SE" sz="2000" dirty="0">
                <a:solidFill>
                  <a:srgbClr val="FF0000"/>
                </a:solidFill>
              </a:rPr>
              <a:t>i en bunker </a:t>
            </a:r>
            <a:r>
              <a:rPr lang="sv-SE" sz="2000" dirty="0"/>
              <a:t>får spelaren, </a:t>
            </a:r>
            <a:r>
              <a:rPr lang="sv-SE" sz="2000" dirty="0">
                <a:solidFill>
                  <a:srgbClr val="FF0000"/>
                </a:solidFill>
              </a:rPr>
              <a:t>utan plikt, </a:t>
            </a:r>
            <a:r>
              <a:rPr lang="sv-SE" sz="2000" dirty="0"/>
              <a:t>ta lättnad för</a:t>
            </a:r>
          </a:p>
          <a:p>
            <a:r>
              <a:rPr lang="sv-SE" sz="2000" dirty="0"/>
              <a:t>det oflyttbara hindrande föremålet, men bollen måste då droppas i</a:t>
            </a:r>
          </a:p>
          <a:p>
            <a:r>
              <a:rPr lang="sv-SE" sz="2000" dirty="0"/>
              <a:t>bunkern.</a:t>
            </a:r>
          </a:p>
          <a:p>
            <a:r>
              <a:rPr lang="sv-SE" sz="2000" dirty="0"/>
              <a:t>Spelaren kan också välja att </a:t>
            </a:r>
            <a:r>
              <a:rPr lang="sv-SE" sz="2000" dirty="0">
                <a:solidFill>
                  <a:srgbClr val="FF0000"/>
                </a:solidFill>
              </a:rPr>
              <a:t>med 1 slags plikt droppa på</a:t>
            </a:r>
          </a:p>
          <a:p>
            <a:r>
              <a:rPr lang="sv-SE" sz="2000" dirty="0">
                <a:solidFill>
                  <a:srgbClr val="FF0000"/>
                </a:solidFill>
              </a:rPr>
              <a:t>”flagglinjen” utanför bunkern</a:t>
            </a:r>
          </a:p>
          <a:p>
            <a:endParaRPr lang="sv-SE" sz="2000" dirty="0"/>
          </a:p>
          <a:p>
            <a:pPr>
              <a:buFont typeface="Arial" pitchFamily="34" charset="0"/>
              <a:buChar char="•"/>
            </a:pPr>
            <a:r>
              <a:rPr lang="sv-SE" sz="2000" dirty="0"/>
              <a:t>  Om bollen ligger </a:t>
            </a:r>
            <a:r>
              <a:rPr lang="sv-SE" sz="2000" dirty="0">
                <a:solidFill>
                  <a:srgbClr val="FF0000"/>
                </a:solidFill>
              </a:rPr>
              <a:t>i ett vattenhinder får spelaren inte ta lättnad </a:t>
            </a:r>
            <a:r>
              <a:rPr lang="sv-SE" sz="2000" dirty="0"/>
              <a:t>för det oflyttbara hindrande föremålet</a:t>
            </a:r>
          </a:p>
        </p:txBody>
      </p:sp>
      <p:sp>
        <p:nvSpPr>
          <p:cNvPr id="3" name="textruta 2"/>
          <p:cNvSpPr txBox="1"/>
          <p:nvPr/>
        </p:nvSpPr>
        <p:spPr>
          <a:xfrm>
            <a:off x="755576" y="476672"/>
            <a:ext cx="7488832" cy="1077218"/>
          </a:xfrm>
          <a:prstGeom prst="rect">
            <a:avLst/>
          </a:prstGeom>
          <a:noFill/>
        </p:spPr>
        <p:txBody>
          <a:bodyPr wrap="square" rtlCol="0">
            <a:spAutoFit/>
          </a:bodyPr>
          <a:lstStyle/>
          <a:p>
            <a:r>
              <a:rPr lang="sv-SE" sz="3200" b="1" dirty="0">
                <a:solidFill>
                  <a:srgbClr val="FF0000"/>
                </a:solidFill>
              </a:rPr>
              <a:t>Oflyttbart</a:t>
            </a:r>
            <a:r>
              <a:rPr lang="sv-SE" sz="3200" b="1" dirty="0"/>
              <a:t> hindrande föremål – regel 24-2</a:t>
            </a:r>
          </a:p>
          <a:p>
            <a:endParaRPr lang="sv-SE"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 1"/>
          <p:cNvSpPr/>
          <p:nvPr/>
        </p:nvSpPr>
        <p:spPr>
          <a:xfrm>
            <a:off x="3347864" y="2348880"/>
            <a:ext cx="2304256" cy="1656184"/>
          </a:xfrm>
          <a:prstGeom prst="ellipse">
            <a:avLst/>
          </a:prstGeom>
          <a:solidFill>
            <a:schemeClr val="accent1">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rgbClr val="002060"/>
                </a:solidFill>
              </a:rPr>
              <a:t>Vattenhinder</a:t>
            </a:r>
          </a:p>
        </p:txBody>
      </p:sp>
      <p:sp>
        <p:nvSpPr>
          <p:cNvPr id="4" name="textruta 3"/>
          <p:cNvSpPr txBox="1"/>
          <p:nvPr/>
        </p:nvSpPr>
        <p:spPr>
          <a:xfrm>
            <a:off x="539552" y="404666"/>
            <a:ext cx="7920880" cy="584775"/>
          </a:xfrm>
          <a:prstGeom prst="rect">
            <a:avLst/>
          </a:prstGeom>
          <a:noFill/>
        </p:spPr>
        <p:txBody>
          <a:bodyPr wrap="square" rtlCol="0">
            <a:spAutoFit/>
          </a:bodyPr>
          <a:lstStyle/>
          <a:p>
            <a:r>
              <a:rPr lang="sv-SE" sz="3200" b="1" dirty="0"/>
              <a:t>Vattenhinder och sidovattenhinder – regel 26</a:t>
            </a:r>
          </a:p>
        </p:txBody>
      </p:sp>
      <p:sp>
        <p:nvSpPr>
          <p:cNvPr id="5" name="Rektangel 4"/>
          <p:cNvSpPr/>
          <p:nvPr/>
        </p:nvSpPr>
        <p:spPr>
          <a:xfrm>
            <a:off x="4283968" y="5805264"/>
            <a:ext cx="720080" cy="6480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rgbClr val="002060"/>
                </a:solidFill>
              </a:rPr>
              <a:t>Tee</a:t>
            </a:r>
          </a:p>
        </p:txBody>
      </p:sp>
      <p:sp>
        <p:nvSpPr>
          <p:cNvPr id="6" name="Ellips 5"/>
          <p:cNvSpPr/>
          <p:nvPr/>
        </p:nvSpPr>
        <p:spPr>
          <a:xfrm>
            <a:off x="3779912" y="1061449"/>
            <a:ext cx="1368152" cy="71136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rgbClr val="002060"/>
                </a:solidFill>
              </a:rPr>
              <a:t>Green</a:t>
            </a:r>
          </a:p>
        </p:txBody>
      </p:sp>
      <p:cxnSp>
        <p:nvCxnSpPr>
          <p:cNvPr id="8" name="Rak 7"/>
          <p:cNvCxnSpPr>
            <a:stCxn id="5" idx="0"/>
          </p:cNvCxnSpPr>
          <p:nvPr/>
        </p:nvCxnSpPr>
        <p:spPr>
          <a:xfrm flipH="1" flipV="1">
            <a:off x="3923928" y="3789040"/>
            <a:ext cx="720080" cy="2016224"/>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1" name="Rak pil 10"/>
          <p:cNvCxnSpPr/>
          <p:nvPr/>
        </p:nvCxnSpPr>
        <p:spPr>
          <a:xfrm flipV="1">
            <a:off x="4427984" y="119675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6084168" y="2060851"/>
            <a:ext cx="3059832" cy="2554545"/>
          </a:xfrm>
          <a:prstGeom prst="rect">
            <a:avLst/>
          </a:prstGeom>
          <a:noFill/>
        </p:spPr>
        <p:txBody>
          <a:bodyPr wrap="square" rtlCol="0">
            <a:spAutoFit/>
          </a:bodyPr>
          <a:lstStyle/>
          <a:p>
            <a:r>
              <a:rPr lang="sv-SE" sz="2000" dirty="0"/>
              <a:t>Vattenhinder</a:t>
            </a:r>
            <a:r>
              <a:rPr lang="sv-SE" sz="2000" dirty="0">
                <a:solidFill>
                  <a:srgbClr val="D09E00"/>
                </a:solidFill>
              </a:rPr>
              <a:t/>
            </a:r>
            <a:br>
              <a:rPr lang="sv-SE" sz="2000" dirty="0">
                <a:solidFill>
                  <a:srgbClr val="D09E00"/>
                </a:solidFill>
              </a:rPr>
            </a:br>
            <a:r>
              <a:rPr lang="sv-SE" sz="2000" dirty="0">
                <a:solidFill>
                  <a:srgbClr val="D09E00"/>
                </a:solidFill>
              </a:rPr>
              <a:t>Gula markeringar</a:t>
            </a:r>
          </a:p>
          <a:p>
            <a:r>
              <a:rPr lang="sv-SE" sz="2000" dirty="0"/>
              <a:t>Spela bollen:</a:t>
            </a:r>
          </a:p>
          <a:p>
            <a:r>
              <a:rPr lang="sv-SE" sz="2000" dirty="0">
                <a:solidFill>
                  <a:srgbClr val="FF0000"/>
                </a:solidFill>
              </a:rPr>
              <a:t>Utan Plikt</a:t>
            </a:r>
          </a:p>
          <a:p>
            <a:pPr marL="457189" indent="-457189">
              <a:buAutoNum type="arabicPeriod"/>
            </a:pPr>
            <a:r>
              <a:rPr lang="sv-SE" sz="2000" dirty="0"/>
              <a:t> Som den ligger</a:t>
            </a:r>
          </a:p>
          <a:p>
            <a:r>
              <a:rPr lang="sv-SE" sz="2000" dirty="0">
                <a:solidFill>
                  <a:srgbClr val="FF0000"/>
                </a:solidFill>
              </a:rPr>
              <a:t>Med 1 slags plikt</a:t>
            </a:r>
          </a:p>
          <a:p>
            <a:r>
              <a:rPr lang="sv-SE" sz="2000" dirty="0"/>
              <a:t>2.      Från föregående plats</a:t>
            </a:r>
          </a:p>
          <a:p>
            <a:r>
              <a:rPr lang="sv-SE" sz="2000" dirty="0"/>
              <a:t>3.      I </a:t>
            </a:r>
            <a:r>
              <a:rPr lang="sv-SE" sz="2000" dirty="0" err="1"/>
              <a:t>flagglinjen</a:t>
            </a:r>
            <a:endParaRPr lang="sv-SE" sz="2000" dirty="0"/>
          </a:p>
        </p:txBody>
      </p:sp>
      <p:sp>
        <p:nvSpPr>
          <p:cNvPr id="20" name="Multiplicera 19"/>
          <p:cNvSpPr/>
          <p:nvPr/>
        </p:nvSpPr>
        <p:spPr>
          <a:xfrm>
            <a:off x="3864936" y="3789040"/>
            <a:ext cx="216024" cy="21602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2" name="Rak 21"/>
          <p:cNvCxnSpPr/>
          <p:nvPr/>
        </p:nvCxnSpPr>
        <p:spPr>
          <a:xfrm flipH="1">
            <a:off x="3563888" y="1484784"/>
            <a:ext cx="864096" cy="4320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6444208" y="5229201"/>
            <a:ext cx="2088232" cy="1323439"/>
          </a:xfrm>
          <a:prstGeom prst="rect">
            <a:avLst/>
          </a:prstGeom>
          <a:noFill/>
        </p:spPr>
        <p:txBody>
          <a:bodyPr wrap="square" rtlCol="0">
            <a:spAutoFit/>
          </a:bodyPr>
          <a:lstStyle/>
          <a:p>
            <a:r>
              <a:rPr lang="sv-SE" sz="2000" dirty="0">
                <a:solidFill>
                  <a:srgbClr val="FF0000"/>
                </a:solidFill>
              </a:rPr>
              <a:t>   Bollens  </a:t>
            </a:r>
            <a:r>
              <a:rPr lang="sv-SE" sz="2000" b="1" dirty="0">
                <a:solidFill>
                  <a:srgbClr val="FF0000"/>
                </a:solidFill>
              </a:rPr>
              <a:t>sista</a:t>
            </a:r>
            <a:r>
              <a:rPr lang="sv-SE" sz="2000" dirty="0">
                <a:solidFill>
                  <a:srgbClr val="FF0000"/>
                </a:solidFill>
              </a:rPr>
              <a:t> skärningspunkt med hindret </a:t>
            </a:r>
            <a:r>
              <a:rPr lang="sv-SE" sz="2000" b="1" dirty="0">
                <a:solidFill>
                  <a:srgbClr val="FF0000"/>
                </a:solidFill>
              </a:rPr>
              <a:t>viktig</a:t>
            </a:r>
          </a:p>
        </p:txBody>
      </p:sp>
      <p:sp>
        <p:nvSpPr>
          <p:cNvPr id="21" name="Multiplicera 20"/>
          <p:cNvSpPr/>
          <p:nvPr/>
        </p:nvSpPr>
        <p:spPr>
          <a:xfrm>
            <a:off x="6444208" y="5301208"/>
            <a:ext cx="216024" cy="21602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p:cNvSpPr txBox="1"/>
          <p:nvPr/>
        </p:nvSpPr>
        <p:spPr>
          <a:xfrm>
            <a:off x="3419872" y="2636912"/>
            <a:ext cx="288032" cy="369332"/>
          </a:xfrm>
          <a:prstGeom prst="rect">
            <a:avLst/>
          </a:prstGeom>
          <a:noFill/>
        </p:spPr>
        <p:txBody>
          <a:bodyPr wrap="square" rtlCol="0">
            <a:spAutoFit/>
          </a:bodyPr>
          <a:lstStyle/>
          <a:p>
            <a:r>
              <a:rPr lang="sv-SE" dirty="0">
                <a:solidFill>
                  <a:schemeClr val="accent1">
                    <a:lumMod val="50000"/>
                  </a:schemeClr>
                </a:solidFill>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llips 1"/>
          <p:cNvSpPr/>
          <p:nvPr/>
        </p:nvSpPr>
        <p:spPr>
          <a:xfrm>
            <a:off x="3347864" y="2348880"/>
            <a:ext cx="2304256" cy="1656184"/>
          </a:xfrm>
          <a:prstGeom prst="ellipse">
            <a:avLst/>
          </a:prstGeom>
          <a:solidFill>
            <a:schemeClr val="accent1">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rgbClr val="002060"/>
                </a:solidFill>
              </a:rPr>
              <a:t>Vattenhinder</a:t>
            </a:r>
          </a:p>
        </p:txBody>
      </p:sp>
      <p:sp>
        <p:nvSpPr>
          <p:cNvPr id="3" name="Rektangel 2"/>
          <p:cNvSpPr/>
          <p:nvPr/>
        </p:nvSpPr>
        <p:spPr>
          <a:xfrm>
            <a:off x="2627784" y="3698168"/>
            <a:ext cx="648072" cy="2179104"/>
          </a:xfrm>
          <a:prstGeom prst="rect">
            <a:avLst/>
          </a:prstGeom>
          <a:solidFill>
            <a:schemeClr val="accent1">
              <a:lumMod val="20000"/>
              <a:lumOff val="8000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err="1">
                <a:solidFill>
                  <a:srgbClr val="002060"/>
                </a:solidFill>
              </a:rPr>
              <a:t>Sidovat</a:t>
            </a:r>
            <a:endParaRPr lang="sv-SE" sz="2000" dirty="0">
              <a:solidFill>
                <a:srgbClr val="002060"/>
              </a:solidFill>
            </a:endParaRPr>
          </a:p>
          <a:p>
            <a:pPr algn="ctr"/>
            <a:r>
              <a:rPr lang="sv-SE" sz="2000" dirty="0">
                <a:solidFill>
                  <a:srgbClr val="002060"/>
                </a:solidFill>
              </a:rPr>
              <a:t>ten</a:t>
            </a:r>
          </a:p>
          <a:p>
            <a:pPr algn="ctr"/>
            <a:r>
              <a:rPr lang="sv-SE" sz="2000" dirty="0">
                <a:solidFill>
                  <a:srgbClr val="002060"/>
                </a:solidFill>
              </a:rPr>
              <a:t>hin</a:t>
            </a:r>
          </a:p>
          <a:p>
            <a:pPr algn="ctr"/>
            <a:r>
              <a:rPr lang="sv-SE" sz="2000" dirty="0">
                <a:solidFill>
                  <a:srgbClr val="002060"/>
                </a:solidFill>
              </a:rPr>
              <a:t>der</a:t>
            </a:r>
          </a:p>
        </p:txBody>
      </p:sp>
      <p:sp>
        <p:nvSpPr>
          <p:cNvPr id="4" name="textruta 3"/>
          <p:cNvSpPr txBox="1"/>
          <p:nvPr/>
        </p:nvSpPr>
        <p:spPr>
          <a:xfrm>
            <a:off x="539552" y="404666"/>
            <a:ext cx="7920880" cy="584775"/>
          </a:xfrm>
          <a:prstGeom prst="rect">
            <a:avLst/>
          </a:prstGeom>
          <a:noFill/>
        </p:spPr>
        <p:txBody>
          <a:bodyPr wrap="square" rtlCol="0">
            <a:spAutoFit/>
          </a:bodyPr>
          <a:lstStyle/>
          <a:p>
            <a:r>
              <a:rPr lang="sv-SE" sz="3200" b="1" dirty="0"/>
              <a:t>Vattenhinder och sidovattenhinder – regel 26</a:t>
            </a:r>
          </a:p>
        </p:txBody>
      </p:sp>
      <p:sp>
        <p:nvSpPr>
          <p:cNvPr id="5" name="Rektangel 4"/>
          <p:cNvSpPr/>
          <p:nvPr/>
        </p:nvSpPr>
        <p:spPr>
          <a:xfrm>
            <a:off x="4283968" y="5805264"/>
            <a:ext cx="720080" cy="6480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rgbClr val="002060"/>
                </a:solidFill>
              </a:rPr>
              <a:t>Tee</a:t>
            </a:r>
          </a:p>
        </p:txBody>
      </p:sp>
      <p:sp>
        <p:nvSpPr>
          <p:cNvPr id="6" name="Ellips 5"/>
          <p:cNvSpPr/>
          <p:nvPr/>
        </p:nvSpPr>
        <p:spPr>
          <a:xfrm>
            <a:off x="3779912" y="989441"/>
            <a:ext cx="1368152" cy="78337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rgbClr val="002060"/>
                </a:solidFill>
              </a:rPr>
              <a:t>Green</a:t>
            </a:r>
          </a:p>
        </p:txBody>
      </p:sp>
      <p:cxnSp>
        <p:nvCxnSpPr>
          <p:cNvPr id="8" name="Rak 7"/>
          <p:cNvCxnSpPr>
            <a:stCxn id="5" idx="0"/>
          </p:cNvCxnSpPr>
          <p:nvPr/>
        </p:nvCxnSpPr>
        <p:spPr>
          <a:xfrm flipH="1" flipV="1">
            <a:off x="3923928" y="3789040"/>
            <a:ext cx="720080" cy="2016224"/>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1" name="Rak pil 10"/>
          <p:cNvCxnSpPr/>
          <p:nvPr/>
        </p:nvCxnSpPr>
        <p:spPr>
          <a:xfrm flipV="1">
            <a:off x="4427984" y="119675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Rak 12"/>
          <p:cNvCxnSpPr>
            <a:stCxn id="5" idx="0"/>
          </p:cNvCxnSpPr>
          <p:nvPr/>
        </p:nvCxnSpPr>
        <p:spPr>
          <a:xfrm flipH="1" flipV="1">
            <a:off x="2987824" y="3861048"/>
            <a:ext cx="1656184" cy="194421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textruta 14"/>
          <p:cNvSpPr txBox="1"/>
          <p:nvPr/>
        </p:nvSpPr>
        <p:spPr>
          <a:xfrm>
            <a:off x="99832" y="1253502"/>
            <a:ext cx="2597878" cy="5632311"/>
          </a:xfrm>
          <a:prstGeom prst="rect">
            <a:avLst/>
          </a:prstGeom>
          <a:noFill/>
        </p:spPr>
        <p:txBody>
          <a:bodyPr wrap="square" rtlCol="0">
            <a:spAutoFit/>
          </a:bodyPr>
          <a:lstStyle/>
          <a:p>
            <a:r>
              <a:rPr lang="sv-SE" sz="2000" b="1" dirty="0"/>
              <a:t>Sidovattenhinder </a:t>
            </a:r>
            <a:r>
              <a:rPr lang="sv-SE" sz="2000" dirty="0">
                <a:solidFill>
                  <a:srgbClr val="FF0000"/>
                </a:solidFill>
              </a:rPr>
              <a:t>Röda markeringar</a:t>
            </a:r>
          </a:p>
          <a:p>
            <a:r>
              <a:rPr lang="sv-SE" sz="2000" dirty="0"/>
              <a:t>Spela bollen:</a:t>
            </a:r>
          </a:p>
          <a:p>
            <a:r>
              <a:rPr lang="sv-SE" sz="2000" dirty="0"/>
              <a:t>Som 1-3 </a:t>
            </a:r>
          </a:p>
          <a:p>
            <a:r>
              <a:rPr lang="sv-SE" sz="2000" dirty="0"/>
              <a:t>i vattenhinder </a:t>
            </a:r>
          </a:p>
          <a:p>
            <a:endParaRPr lang="sv-SE" sz="2000" dirty="0">
              <a:solidFill>
                <a:srgbClr val="FF0000"/>
              </a:solidFill>
            </a:endParaRPr>
          </a:p>
          <a:p>
            <a:r>
              <a:rPr lang="sv-SE" sz="2000" dirty="0">
                <a:solidFill>
                  <a:srgbClr val="FF0000"/>
                </a:solidFill>
              </a:rPr>
              <a:t>Dessutom droppa</a:t>
            </a:r>
          </a:p>
          <a:p>
            <a:r>
              <a:rPr lang="sv-SE" sz="2000" dirty="0">
                <a:solidFill>
                  <a:srgbClr val="FF0000"/>
                </a:solidFill>
              </a:rPr>
              <a:t>Med 1 slags plikt</a:t>
            </a:r>
          </a:p>
          <a:p>
            <a:endParaRPr lang="sv-SE" sz="2000" dirty="0"/>
          </a:p>
          <a:p>
            <a:pPr marL="342891" indent="-342891">
              <a:buAutoNum type="arabicPeriod" startAt="4"/>
            </a:pPr>
            <a:r>
              <a:rPr lang="sv-SE" sz="2000" dirty="0"/>
              <a:t>Inom </a:t>
            </a:r>
            <a:r>
              <a:rPr lang="sv-SE" sz="2000" dirty="0">
                <a:solidFill>
                  <a:srgbClr val="FF0000"/>
                </a:solidFill>
              </a:rPr>
              <a:t>2</a:t>
            </a:r>
            <a:r>
              <a:rPr lang="sv-SE" sz="2000" dirty="0"/>
              <a:t> klubblängder från skärningspunkten</a:t>
            </a:r>
          </a:p>
          <a:p>
            <a:pPr marL="342891" indent="-342891">
              <a:buAutoNum type="arabicPeriod" startAt="4"/>
            </a:pPr>
            <a:endParaRPr lang="sv-SE" sz="2000" dirty="0"/>
          </a:p>
          <a:p>
            <a:pPr marL="342891" indent="-342891">
              <a:buAutoNum type="arabicPeriod" startAt="4"/>
            </a:pPr>
            <a:r>
              <a:rPr lang="sv-SE" sz="2000" dirty="0"/>
              <a:t>Inom </a:t>
            </a:r>
            <a:r>
              <a:rPr lang="sv-SE" sz="2000" dirty="0">
                <a:solidFill>
                  <a:srgbClr val="FF0000"/>
                </a:solidFill>
              </a:rPr>
              <a:t>2</a:t>
            </a:r>
            <a:r>
              <a:rPr lang="sv-SE" sz="2000" dirty="0"/>
              <a:t> klubb-längder på andra sidan hindret på samma avstånd från flaggan</a:t>
            </a:r>
          </a:p>
        </p:txBody>
      </p:sp>
      <p:sp>
        <p:nvSpPr>
          <p:cNvPr id="17" name="Multiplicera 16"/>
          <p:cNvSpPr/>
          <p:nvPr/>
        </p:nvSpPr>
        <p:spPr>
          <a:xfrm>
            <a:off x="2512343" y="3717032"/>
            <a:ext cx="216024" cy="216024"/>
          </a:xfrm>
          <a:prstGeom prst="mathMultiply">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Multiplicera 18"/>
          <p:cNvSpPr/>
          <p:nvPr/>
        </p:nvSpPr>
        <p:spPr>
          <a:xfrm>
            <a:off x="3159604" y="4077072"/>
            <a:ext cx="216024" cy="21602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Multiplicera 19"/>
          <p:cNvSpPr/>
          <p:nvPr/>
        </p:nvSpPr>
        <p:spPr>
          <a:xfrm>
            <a:off x="3864936" y="3789040"/>
            <a:ext cx="216024" cy="21602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2" name="Rak 21"/>
          <p:cNvCxnSpPr/>
          <p:nvPr/>
        </p:nvCxnSpPr>
        <p:spPr>
          <a:xfrm flipH="1">
            <a:off x="3563888" y="1484784"/>
            <a:ext cx="864096" cy="4320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Rak 25"/>
          <p:cNvCxnSpPr/>
          <p:nvPr/>
        </p:nvCxnSpPr>
        <p:spPr>
          <a:xfrm flipH="1">
            <a:off x="2476097" y="1412776"/>
            <a:ext cx="1951887" cy="46805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6086250" y="5001908"/>
            <a:ext cx="2227352" cy="1015663"/>
          </a:xfrm>
          <a:prstGeom prst="rect">
            <a:avLst/>
          </a:prstGeom>
          <a:noFill/>
        </p:spPr>
        <p:txBody>
          <a:bodyPr wrap="square" rtlCol="0">
            <a:spAutoFit/>
          </a:bodyPr>
          <a:lstStyle/>
          <a:p>
            <a:r>
              <a:rPr lang="sv-SE" sz="2000" dirty="0">
                <a:solidFill>
                  <a:srgbClr val="FF0000"/>
                </a:solidFill>
              </a:rPr>
              <a:t>     Bollens  </a:t>
            </a:r>
            <a:r>
              <a:rPr lang="sv-SE" sz="2000" b="1" dirty="0">
                <a:solidFill>
                  <a:srgbClr val="FF0000"/>
                </a:solidFill>
              </a:rPr>
              <a:t>sista</a:t>
            </a:r>
            <a:r>
              <a:rPr lang="sv-SE" sz="2000" dirty="0">
                <a:solidFill>
                  <a:srgbClr val="FF0000"/>
                </a:solidFill>
              </a:rPr>
              <a:t> skärningspunkt med hindret </a:t>
            </a:r>
            <a:r>
              <a:rPr lang="sv-SE" sz="2000" b="1" dirty="0">
                <a:solidFill>
                  <a:srgbClr val="FF0000"/>
                </a:solidFill>
              </a:rPr>
              <a:t>viktig</a:t>
            </a:r>
          </a:p>
        </p:txBody>
      </p:sp>
      <p:sp>
        <p:nvSpPr>
          <p:cNvPr id="21" name="Multiplicera 20"/>
          <p:cNvSpPr/>
          <p:nvPr/>
        </p:nvSpPr>
        <p:spPr>
          <a:xfrm>
            <a:off x="6156176" y="5085184"/>
            <a:ext cx="216024" cy="21602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6012160" y="1279371"/>
            <a:ext cx="3028217" cy="2862322"/>
          </a:xfrm>
          <a:prstGeom prst="rect">
            <a:avLst/>
          </a:prstGeom>
        </p:spPr>
        <p:txBody>
          <a:bodyPr wrap="square">
            <a:spAutoFit/>
          </a:bodyPr>
          <a:lstStyle/>
          <a:p>
            <a:r>
              <a:rPr lang="sv-SE" sz="2000" b="1" dirty="0"/>
              <a:t>Vattenhinder</a:t>
            </a:r>
            <a:r>
              <a:rPr lang="sv-SE" sz="2000" dirty="0">
                <a:solidFill>
                  <a:srgbClr val="D09E00"/>
                </a:solidFill>
              </a:rPr>
              <a:t/>
            </a:r>
            <a:br>
              <a:rPr lang="sv-SE" sz="2000" dirty="0">
                <a:solidFill>
                  <a:srgbClr val="D09E00"/>
                </a:solidFill>
              </a:rPr>
            </a:br>
            <a:r>
              <a:rPr lang="sv-SE" sz="2000" dirty="0">
                <a:solidFill>
                  <a:srgbClr val="D09E00"/>
                </a:solidFill>
              </a:rPr>
              <a:t>Gula markeringar</a:t>
            </a:r>
          </a:p>
          <a:p>
            <a:r>
              <a:rPr lang="sv-SE" sz="2000" dirty="0"/>
              <a:t>Spela bollen:</a:t>
            </a:r>
          </a:p>
          <a:p>
            <a:r>
              <a:rPr lang="sv-SE" sz="2000" dirty="0">
                <a:solidFill>
                  <a:srgbClr val="FF0000"/>
                </a:solidFill>
              </a:rPr>
              <a:t>Utan plikt</a:t>
            </a:r>
          </a:p>
          <a:p>
            <a:pPr marL="457189" indent="-457189">
              <a:buAutoNum type="arabicPeriod"/>
            </a:pPr>
            <a:r>
              <a:rPr lang="sv-SE" sz="2000" dirty="0"/>
              <a:t> Som den ligger</a:t>
            </a:r>
          </a:p>
          <a:p>
            <a:pPr marL="457189" indent="-457189">
              <a:buAutoNum type="arabicPeriod"/>
            </a:pPr>
            <a:endParaRPr lang="sv-SE" sz="2000" dirty="0"/>
          </a:p>
          <a:p>
            <a:r>
              <a:rPr lang="sv-SE" sz="2000" dirty="0">
                <a:solidFill>
                  <a:srgbClr val="FF0000"/>
                </a:solidFill>
              </a:rPr>
              <a:t>Med 1 slags plikt</a:t>
            </a:r>
          </a:p>
          <a:p>
            <a:r>
              <a:rPr lang="sv-SE" sz="2000" dirty="0"/>
              <a:t>2.      Från föregående plats</a:t>
            </a:r>
          </a:p>
          <a:p>
            <a:r>
              <a:rPr lang="sv-SE" sz="2000" dirty="0"/>
              <a:t>3.      I </a:t>
            </a:r>
            <a:r>
              <a:rPr lang="sv-SE" sz="2000" dirty="0" err="1"/>
              <a:t>flagglinjen</a:t>
            </a:r>
            <a:endParaRPr lang="sv-SE" sz="2000" dirty="0"/>
          </a:p>
        </p:txBody>
      </p:sp>
    </p:spTree>
    <p:extLst>
      <p:ext uri="{BB962C8B-B14F-4D97-AF65-F5344CB8AC3E}">
        <p14:creationId xmlns:p14="http://schemas.microsoft.com/office/powerpoint/2010/main" val="1975250781"/>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67544" y="332656"/>
            <a:ext cx="8264955" cy="584775"/>
          </a:xfrm>
          <a:prstGeom prst="rect">
            <a:avLst/>
          </a:prstGeom>
        </p:spPr>
        <p:txBody>
          <a:bodyPr wrap="none">
            <a:spAutoFit/>
          </a:bodyPr>
          <a:lstStyle/>
          <a:p>
            <a:pPr lvl="0"/>
            <a:r>
              <a:rPr lang="sv-SE" sz="3200" b="1" dirty="0">
                <a:solidFill>
                  <a:prstClr val="black"/>
                </a:solidFill>
              </a:rPr>
              <a:t>Boll som spelas från ett vattenhinder-regel 26-2</a:t>
            </a:r>
          </a:p>
        </p:txBody>
      </p:sp>
      <p:sp>
        <p:nvSpPr>
          <p:cNvPr id="3" name="textruta 2"/>
          <p:cNvSpPr txBox="1"/>
          <p:nvPr/>
        </p:nvSpPr>
        <p:spPr>
          <a:xfrm>
            <a:off x="691839" y="1340768"/>
            <a:ext cx="7992888" cy="5016758"/>
          </a:xfrm>
          <a:prstGeom prst="rect">
            <a:avLst/>
          </a:prstGeom>
          <a:noFill/>
        </p:spPr>
        <p:txBody>
          <a:bodyPr wrap="square" rtlCol="0">
            <a:spAutoFit/>
          </a:bodyPr>
          <a:lstStyle/>
          <a:p>
            <a:r>
              <a:rPr lang="sv-SE" sz="2000" dirty="0">
                <a:solidFill>
                  <a:srgbClr val="FF0000"/>
                </a:solidFill>
              </a:rPr>
              <a:t>Om bollen hamnar i samma vattenhinder gäller:</a:t>
            </a:r>
          </a:p>
          <a:p>
            <a:r>
              <a:rPr lang="sv-SE" sz="2000" dirty="0"/>
              <a:t>1.    Bollen kan spelas som den ligger </a:t>
            </a:r>
            <a:r>
              <a:rPr lang="sv-SE" sz="2000" dirty="0">
                <a:solidFill>
                  <a:srgbClr val="FF0000"/>
                </a:solidFill>
              </a:rPr>
              <a:t>utan plikt</a:t>
            </a:r>
          </a:p>
          <a:p>
            <a:r>
              <a:rPr lang="sv-SE" sz="2000" dirty="0">
                <a:solidFill>
                  <a:srgbClr val="FF0000"/>
                </a:solidFill>
              </a:rPr>
              <a:t>       Med 1 slags plikt</a:t>
            </a:r>
            <a:r>
              <a:rPr lang="sv-SE" sz="2000" dirty="0"/>
              <a:t>.</a:t>
            </a:r>
          </a:p>
          <a:p>
            <a:r>
              <a:rPr lang="sv-SE" sz="2000" dirty="0"/>
              <a:t>2.    Droppa på samma plats i hindret. </a:t>
            </a:r>
            <a:r>
              <a:rPr lang="sv-SE" sz="2000" dirty="0">
                <a:solidFill>
                  <a:srgbClr val="FF0000"/>
                </a:solidFill>
              </a:rPr>
              <a:t>**</a:t>
            </a:r>
          </a:p>
          <a:p>
            <a:pPr marL="457200" indent="-457200">
              <a:buAutoNum type="arabicPeriod" startAt="3"/>
            </a:pPr>
            <a:r>
              <a:rPr lang="sv-SE" sz="2000" dirty="0"/>
              <a:t>Droppa i </a:t>
            </a:r>
            <a:r>
              <a:rPr lang="sv-SE" sz="2000" dirty="0" err="1"/>
              <a:t>flagglinjen</a:t>
            </a:r>
            <a:r>
              <a:rPr lang="sv-SE" sz="2000" dirty="0"/>
              <a:t> från den punkt den ursprungliga bollen </a:t>
            </a:r>
            <a:r>
              <a:rPr lang="sv-SE" sz="2000" dirty="0">
                <a:solidFill>
                  <a:srgbClr val="FF0000"/>
                </a:solidFill>
              </a:rPr>
              <a:t>sist</a:t>
            </a:r>
            <a:r>
              <a:rPr lang="sv-SE" sz="2000" dirty="0"/>
              <a:t> skar vattenhindret.</a:t>
            </a:r>
          </a:p>
          <a:p>
            <a:pPr marL="457200" indent="-457200">
              <a:buAutoNum type="arabicPeriod" startAt="3"/>
            </a:pPr>
            <a:r>
              <a:rPr lang="sv-SE" sz="2000" dirty="0"/>
              <a:t>Spela en boll från föregående plats utanför hindret.</a:t>
            </a:r>
          </a:p>
          <a:p>
            <a:pPr marL="457200" indent="-457200">
              <a:buAutoNum type="arabicPeriod" startAt="3"/>
            </a:pPr>
            <a:r>
              <a:rPr lang="sv-SE" sz="2000" dirty="0"/>
              <a:t>I ett sidovattenhinder kan bollen också droppas 2 klubblängder från den </a:t>
            </a:r>
            <a:r>
              <a:rPr lang="sv-SE" sz="2000" dirty="0">
                <a:solidFill>
                  <a:srgbClr val="FF0000"/>
                </a:solidFill>
              </a:rPr>
              <a:t>sista</a:t>
            </a:r>
            <a:r>
              <a:rPr lang="sv-SE" sz="2000" dirty="0"/>
              <a:t> skärningspunkten eller på andra sidan hindret.</a:t>
            </a:r>
          </a:p>
          <a:p>
            <a:pPr marL="342900" indent="-342900">
              <a:buAutoNum type="arabicPeriod"/>
            </a:pPr>
            <a:endParaRPr lang="sv-SE" sz="2000" dirty="0"/>
          </a:p>
          <a:p>
            <a:r>
              <a:rPr lang="sv-SE" sz="2000" dirty="0">
                <a:solidFill>
                  <a:srgbClr val="FF0000"/>
                </a:solidFill>
              </a:rPr>
              <a:t>**</a:t>
            </a:r>
            <a:r>
              <a:rPr lang="sv-SE" sz="2000" dirty="0"/>
              <a:t> Om spelaren, efter att ha droppat i hindret, väljer att </a:t>
            </a:r>
            <a:r>
              <a:rPr lang="sv-SE" sz="2000" dirty="0">
                <a:solidFill>
                  <a:srgbClr val="FF0000"/>
                </a:solidFill>
              </a:rPr>
              <a:t>inte spela bollen </a:t>
            </a:r>
            <a:r>
              <a:rPr lang="sv-SE" sz="2000" dirty="0"/>
              <a:t>får han använda alt 2-4 men i så fall </a:t>
            </a:r>
            <a:r>
              <a:rPr lang="sv-SE" sz="2000" dirty="0">
                <a:solidFill>
                  <a:srgbClr val="FF0000"/>
                </a:solidFill>
              </a:rPr>
              <a:t>med ytterligare ett pliktslag.</a:t>
            </a:r>
          </a:p>
          <a:p>
            <a:endParaRPr lang="sv-SE" sz="2000" dirty="0">
              <a:solidFill>
                <a:srgbClr val="FF0000"/>
              </a:solidFill>
            </a:endParaRPr>
          </a:p>
          <a:p>
            <a:r>
              <a:rPr lang="sv-SE" sz="2000" dirty="0"/>
              <a:t>Om bollen spelas från hindret och hamnar </a:t>
            </a:r>
            <a:r>
              <a:rPr lang="sv-SE" sz="2000" dirty="0">
                <a:solidFill>
                  <a:srgbClr val="FF0000"/>
                </a:solidFill>
              </a:rPr>
              <a:t>i ett annat vattenhinder </a:t>
            </a:r>
            <a:r>
              <a:rPr lang="sv-SE" sz="2000" dirty="0"/>
              <a:t>gäller den nya skärningspunkten.</a:t>
            </a:r>
          </a:p>
          <a:p>
            <a:endParaRPr lang="sv-SE" sz="2000" dirty="0"/>
          </a:p>
        </p:txBody>
      </p:sp>
    </p:spTree>
    <p:extLst>
      <p:ext uri="{BB962C8B-B14F-4D97-AF65-F5344CB8AC3E}">
        <p14:creationId xmlns:p14="http://schemas.microsoft.com/office/powerpoint/2010/main" val="41561072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467544" y="332656"/>
            <a:ext cx="8264955" cy="584775"/>
          </a:xfrm>
          <a:prstGeom prst="rect">
            <a:avLst/>
          </a:prstGeom>
        </p:spPr>
        <p:txBody>
          <a:bodyPr wrap="none">
            <a:spAutoFit/>
          </a:bodyPr>
          <a:lstStyle/>
          <a:p>
            <a:pPr lvl="0"/>
            <a:r>
              <a:rPr lang="sv-SE" sz="3200" b="1" dirty="0">
                <a:solidFill>
                  <a:prstClr val="black"/>
                </a:solidFill>
              </a:rPr>
              <a:t>Boll som spelas från ett vattenhinder-regel 26-2</a:t>
            </a:r>
          </a:p>
        </p:txBody>
      </p:sp>
      <p:sp>
        <p:nvSpPr>
          <p:cNvPr id="4" name="textruta 3"/>
          <p:cNvSpPr txBox="1"/>
          <p:nvPr/>
        </p:nvSpPr>
        <p:spPr>
          <a:xfrm>
            <a:off x="683568" y="1988840"/>
            <a:ext cx="8136904" cy="2554545"/>
          </a:xfrm>
          <a:prstGeom prst="rect">
            <a:avLst/>
          </a:prstGeom>
          <a:noFill/>
        </p:spPr>
        <p:txBody>
          <a:bodyPr wrap="square" rtlCol="0">
            <a:spAutoFit/>
          </a:bodyPr>
          <a:lstStyle/>
          <a:p>
            <a:r>
              <a:rPr lang="sv-SE" sz="2000" dirty="0"/>
              <a:t>Om bollen är </a:t>
            </a:r>
            <a:r>
              <a:rPr lang="sv-SE" sz="2000" dirty="0">
                <a:solidFill>
                  <a:srgbClr val="FF0000"/>
                </a:solidFill>
              </a:rPr>
              <a:t>förlorad, ospelbar, eller hamnar </a:t>
            </a:r>
            <a:r>
              <a:rPr lang="sv-SE" sz="2000" dirty="0" err="1">
                <a:solidFill>
                  <a:srgbClr val="FF0000"/>
                </a:solidFill>
              </a:rPr>
              <a:t>out</a:t>
            </a:r>
            <a:r>
              <a:rPr lang="sv-SE" sz="2000" dirty="0">
                <a:solidFill>
                  <a:srgbClr val="FF0000"/>
                </a:solidFill>
              </a:rPr>
              <a:t> </a:t>
            </a:r>
            <a:r>
              <a:rPr lang="sv-SE" sz="2000" dirty="0" err="1">
                <a:solidFill>
                  <a:srgbClr val="FF0000"/>
                </a:solidFill>
              </a:rPr>
              <a:t>of</a:t>
            </a:r>
            <a:r>
              <a:rPr lang="sv-SE" sz="2000" dirty="0">
                <a:solidFill>
                  <a:srgbClr val="FF0000"/>
                </a:solidFill>
              </a:rPr>
              <a:t> </a:t>
            </a:r>
            <a:r>
              <a:rPr lang="sv-SE" sz="2000" dirty="0" err="1">
                <a:solidFill>
                  <a:srgbClr val="FF0000"/>
                </a:solidFill>
              </a:rPr>
              <a:t>bounce</a:t>
            </a:r>
            <a:r>
              <a:rPr lang="sv-SE" sz="2000" dirty="0">
                <a:solidFill>
                  <a:srgbClr val="FF0000"/>
                </a:solidFill>
              </a:rPr>
              <a:t> </a:t>
            </a:r>
            <a:r>
              <a:rPr lang="sv-SE" sz="2000" dirty="0"/>
              <a:t>får bollen med ett slags plikt droppas på föregående plats i hindret eller med ytterligare ett slags plikt droppas utanför hindret i </a:t>
            </a:r>
            <a:r>
              <a:rPr lang="sv-SE" sz="2000" dirty="0" err="1"/>
              <a:t>flagglinjen</a:t>
            </a:r>
            <a:r>
              <a:rPr lang="sv-SE" sz="2000" dirty="0"/>
              <a:t> eller på föregående plats. </a:t>
            </a:r>
            <a:r>
              <a:rPr lang="sv-SE" sz="2000" dirty="0">
                <a:solidFill>
                  <a:srgbClr val="FF0000"/>
                </a:solidFill>
              </a:rPr>
              <a:t>Totalt 2 slags plikt .</a:t>
            </a:r>
          </a:p>
          <a:p>
            <a:endParaRPr lang="sv-SE" sz="2000" dirty="0">
              <a:solidFill>
                <a:srgbClr val="FF0000"/>
              </a:solidFill>
            </a:endParaRPr>
          </a:p>
          <a:p>
            <a:r>
              <a:rPr lang="sv-SE" sz="2000" dirty="0"/>
              <a:t>Här spelar det alltså ingen roll om bollen först har droppats i hindret eller ej innan man beslutar sig för att droppa utanför. </a:t>
            </a:r>
            <a:r>
              <a:rPr lang="sv-SE" sz="2000" dirty="0">
                <a:solidFill>
                  <a:srgbClr val="FF0000"/>
                </a:solidFill>
              </a:rPr>
              <a:t>Man får alltid när man droppar utanför hindret 2 slags plikt</a:t>
            </a:r>
            <a:r>
              <a:rPr lang="sv-SE" sz="2000" dirty="0"/>
              <a:t>.</a:t>
            </a:r>
          </a:p>
        </p:txBody>
      </p:sp>
    </p:spTree>
    <p:extLst>
      <p:ext uri="{BB962C8B-B14F-4D97-AF65-F5344CB8AC3E}">
        <p14:creationId xmlns:p14="http://schemas.microsoft.com/office/powerpoint/2010/main" val="3010149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ak 25"/>
          <p:cNvCxnSpPr/>
          <p:nvPr/>
        </p:nvCxnSpPr>
        <p:spPr>
          <a:xfrm>
            <a:off x="5580112" y="1772816"/>
            <a:ext cx="72008" cy="34917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2771800" y="1772816"/>
            <a:ext cx="0" cy="360040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ktangel med rundade hörn 1"/>
          <p:cNvSpPr/>
          <p:nvPr/>
        </p:nvSpPr>
        <p:spPr>
          <a:xfrm>
            <a:off x="5594860" y="2060848"/>
            <a:ext cx="360040" cy="28803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med rundade hörn 2"/>
          <p:cNvSpPr/>
          <p:nvPr/>
        </p:nvSpPr>
        <p:spPr>
          <a:xfrm>
            <a:off x="2483768" y="2060848"/>
            <a:ext cx="288032"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med rundade hörn 3"/>
          <p:cNvSpPr/>
          <p:nvPr/>
        </p:nvSpPr>
        <p:spPr>
          <a:xfrm>
            <a:off x="2483768" y="3356992"/>
            <a:ext cx="288032"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med rundade hörn 4"/>
          <p:cNvSpPr/>
          <p:nvPr/>
        </p:nvSpPr>
        <p:spPr>
          <a:xfrm>
            <a:off x="2483768" y="4509120"/>
            <a:ext cx="288032"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med rundade hörn 5"/>
          <p:cNvSpPr/>
          <p:nvPr/>
        </p:nvSpPr>
        <p:spPr>
          <a:xfrm>
            <a:off x="5627847" y="3501008"/>
            <a:ext cx="360040" cy="28803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5652120" y="4653136"/>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a:off x="467544" y="2852937"/>
            <a:ext cx="1785452" cy="400110"/>
          </a:xfrm>
          <a:prstGeom prst="rect">
            <a:avLst/>
          </a:prstGeom>
          <a:noFill/>
        </p:spPr>
        <p:txBody>
          <a:bodyPr wrap="square" rtlCol="0">
            <a:spAutoFit/>
          </a:bodyPr>
          <a:lstStyle/>
          <a:p>
            <a:r>
              <a:rPr lang="sv-SE" sz="2000" dirty="0" err="1"/>
              <a:t>Out</a:t>
            </a:r>
            <a:r>
              <a:rPr lang="sv-SE" sz="2000" dirty="0"/>
              <a:t> of </a:t>
            </a:r>
            <a:r>
              <a:rPr lang="sv-SE" sz="2000" dirty="0" err="1"/>
              <a:t>bounds</a:t>
            </a:r>
            <a:endParaRPr lang="sv-SE" sz="2000" dirty="0"/>
          </a:p>
        </p:txBody>
      </p:sp>
      <p:sp>
        <p:nvSpPr>
          <p:cNvPr id="10" name="textruta 9"/>
          <p:cNvSpPr txBox="1"/>
          <p:nvPr/>
        </p:nvSpPr>
        <p:spPr>
          <a:xfrm>
            <a:off x="6372200" y="2780929"/>
            <a:ext cx="2664296" cy="646331"/>
          </a:xfrm>
          <a:prstGeom prst="rect">
            <a:avLst/>
          </a:prstGeom>
          <a:noFill/>
        </p:spPr>
        <p:txBody>
          <a:bodyPr wrap="square" rtlCol="0">
            <a:spAutoFit/>
          </a:bodyPr>
          <a:lstStyle/>
          <a:p>
            <a:r>
              <a:rPr lang="sv-SE" sz="2000" dirty="0"/>
              <a:t>Vattenhinder</a:t>
            </a:r>
          </a:p>
          <a:p>
            <a:r>
              <a:rPr lang="sv-SE" sz="1600" dirty="0"/>
              <a:t>(Gäller även MUA och Tee)</a:t>
            </a:r>
          </a:p>
        </p:txBody>
      </p:sp>
      <p:sp>
        <p:nvSpPr>
          <p:cNvPr id="11" name="textruta 10"/>
          <p:cNvSpPr txBox="1"/>
          <p:nvPr/>
        </p:nvSpPr>
        <p:spPr>
          <a:xfrm>
            <a:off x="3779912" y="2852937"/>
            <a:ext cx="1008112" cy="400110"/>
          </a:xfrm>
          <a:prstGeom prst="rect">
            <a:avLst/>
          </a:prstGeom>
          <a:noFill/>
        </p:spPr>
        <p:txBody>
          <a:bodyPr wrap="square" rtlCol="0">
            <a:spAutoFit/>
          </a:bodyPr>
          <a:lstStyle/>
          <a:p>
            <a:r>
              <a:rPr lang="sv-SE" sz="2000" dirty="0"/>
              <a:t>Banan</a:t>
            </a:r>
          </a:p>
        </p:txBody>
      </p:sp>
      <p:sp>
        <p:nvSpPr>
          <p:cNvPr id="16" name="Rektangel 15"/>
          <p:cNvSpPr/>
          <p:nvPr/>
        </p:nvSpPr>
        <p:spPr>
          <a:xfrm>
            <a:off x="2627784" y="3645024"/>
            <a:ext cx="144016"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p:cNvSpPr txBox="1"/>
          <p:nvPr/>
        </p:nvSpPr>
        <p:spPr>
          <a:xfrm>
            <a:off x="1043609" y="3933058"/>
            <a:ext cx="1224135" cy="338554"/>
          </a:xfrm>
          <a:prstGeom prst="rect">
            <a:avLst/>
          </a:prstGeom>
          <a:noFill/>
        </p:spPr>
        <p:txBody>
          <a:bodyPr wrap="square" rtlCol="0">
            <a:spAutoFit/>
          </a:bodyPr>
          <a:lstStyle/>
          <a:p>
            <a:r>
              <a:rPr lang="sv-SE" sz="1600" dirty="0"/>
              <a:t>Målad linje</a:t>
            </a:r>
          </a:p>
        </p:txBody>
      </p:sp>
      <p:cxnSp>
        <p:nvCxnSpPr>
          <p:cNvPr id="19" name="Rak pil 18"/>
          <p:cNvCxnSpPr/>
          <p:nvPr/>
        </p:nvCxnSpPr>
        <p:spPr>
          <a:xfrm flipV="1">
            <a:off x="2267744" y="3861048"/>
            <a:ext cx="3600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Ellips 19"/>
          <p:cNvSpPr/>
          <p:nvPr/>
        </p:nvSpPr>
        <p:spPr>
          <a:xfrm>
            <a:off x="2613036" y="27089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extruta 21"/>
          <p:cNvSpPr txBox="1"/>
          <p:nvPr/>
        </p:nvSpPr>
        <p:spPr>
          <a:xfrm>
            <a:off x="1907704" y="2492898"/>
            <a:ext cx="576064" cy="338554"/>
          </a:xfrm>
          <a:prstGeom prst="rect">
            <a:avLst/>
          </a:prstGeom>
          <a:noFill/>
        </p:spPr>
        <p:txBody>
          <a:bodyPr wrap="square" rtlCol="0">
            <a:spAutoFit/>
          </a:bodyPr>
          <a:lstStyle/>
          <a:p>
            <a:pPr algn="r"/>
            <a:r>
              <a:rPr lang="sv-SE" sz="1600" dirty="0"/>
              <a:t>Boll</a:t>
            </a:r>
          </a:p>
        </p:txBody>
      </p:sp>
      <p:sp>
        <p:nvSpPr>
          <p:cNvPr id="23" name="textruta 22"/>
          <p:cNvSpPr txBox="1"/>
          <p:nvPr/>
        </p:nvSpPr>
        <p:spPr>
          <a:xfrm>
            <a:off x="863588" y="1073060"/>
            <a:ext cx="2808312" cy="677108"/>
          </a:xfrm>
          <a:prstGeom prst="rect">
            <a:avLst/>
          </a:prstGeom>
          <a:noFill/>
        </p:spPr>
        <p:txBody>
          <a:bodyPr wrap="square" rtlCol="0">
            <a:spAutoFit/>
          </a:bodyPr>
          <a:lstStyle/>
          <a:p>
            <a:r>
              <a:rPr lang="sv-SE" sz="2000" dirty="0"/>
              <a:t>Markeringarna är</a:t>
            </a:r>
            <a:r>
              <a:rPr lang="sv-SE" sz="2000" b="1" dirty="0"/>
              <a:t> Vita</a:t>
            </a:r>
          </a:p>
          <a:p>
            <a:r>
              <a:rPr lang="sv-SE" sz="1400" dirty="0"/>
              <a:t>                </a:t>
            </a:r>
            <a:r>
              <a:rPr lang="sv-SE" dirty="0"/>
              <a:t>Fasta</a:t>
            </a:r>
          </a:p>
        </p:txBody>
      </p:sp>
      <p:sp>
        <p:nvSpPr>
          <p:cNvPr id="24" name="textruta 23"/>
          <p:cNvSpPr txBox="1"/>
          <p:nvPr/>
        </p:nvSpPr>
        <p:spPr>
          <a:xfrm>
            <a:off x="4301970" y="1028929"/>
            <a:ext cx="4320480" cy="707886"/>
          </a:xfrm>
          <a:prstGeom prst="rect">
            <a:avLst/>
          </a:prstGeom>
          <a:noFill/>
        </p:spPr>
        <p:txBody>
          <a:bodyPr wrap="square" rtlCol="0">
            <a:spAutoFit/>
          </a:bodyPr>
          <a:lstStyle/>
          <a:p>
            <a:r>
              <a:rPr lang="sv-SE" sz="2000" dirty="0"/>
              <a:t>Markeringarna är</a:t>
            </a:r>
            <a:r>
              <a:rPr lang="sv-SE" sz="2000" b="1" dirty="0"/>
              <a:t> </a:t>
            </a:r>
            <a:r>
              <a:rPr lang="sv-SE" sz="2000" b="1" dirty="0">
                <a:solidFill>
                  <a:srgbClr val="FFC000"/>
                </a:solidFill>
              </a:rPr>
              <a:t>Gula</a:t>
            </a:r>
            <a:r>
              <a:rPr lang="sv-SE" sz="2000" b="1" dirty="0"/>
              <a:t>, </a:t>
            </a:r>
            <a:r>
              <a:rPr lang="sv-SE" sz="2000" b="1" dirty="0">
                <a:solidFill>
                  <a:srgbClr val="FF0000"/>
                </a:solidFill>
              </a:rPr>
              <a:t>Röda </a:t>
            </a:r>
            <a:r>
              <a:rPr lang="sv-SE" sz="1600" b="1" dirty="0">
                <a:solidFill>
                  <a:srgbClr val="0070C0"/>
                </a:solidFill>
              </a:rPr>
              <a:t>(eller blå).</a:t>
            </a:r>
          </a:p>
          <a:p>
            <a:r>
              <a:rPr lang="sv-SE" sz="1400" dirty="0"/>
              <a:t>                                  </a:t>
            </a:r>
            <a:r>
              <a:rPr lang="sv-SE" sz="2000" dirty="0"/>
              <a:t>   </a:t>
            </a:r>
            <a:r>
              <a:rPr lang="sv-SE" dirty="0"/>
              <a:t>Flyttbara</a:t>
            </a:r>
          </a:p>
        </p:txBody>
      </p:sp>
      <p:sp>
        <p:nvSpPr>
          <p:cNvPr id="27" name="Ellips 26"/>
          <p:cNvSpPr/>
          <p:nvPr/>
        </p:nvSpPr>
        <p:spPr>
          <a:xfrm>
            <a:off x="5480340" y="2861320"/>
            <a:ext cx="144016" cy="1356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p:cNvSpPr/>
          <p:nvPr/>
        </p:nvSpPr>
        <p:spPr>
          <a:xfrm>
            <a:off x="5635517" y="3794237"/>
            <a:ext cx="131060" cy="8694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textruta 28"/>
          <p:cNvSpPr txBox="1"/>
          <p:nvPr/>
        </p:nvSpPr>
        <p:spPr>
          <a:xfrm>
            <a:off x="6084168" y="4149082"/>
            <a:ext cx="1368152" cy="338554"/>
          </a:xfrm>
          <a:prstGeom prst="rect">
            <a:avLst/>
          </a:prstGeom>
          <a:noFill/>
        </p:spPr>
        <p:txBody>
          <a:bodyPr wrap="square" rtlCol="0">
            <a:spAutoFit/>
          </a:bodyPr>
          <a:lstStyle/>
          <a:p>
            <a:r>
              <a:rPr lang="sv-SE" sz="1600" dirty="0"/>
              <a:t>Målad linje</a:t>
            </a:r>
          </a:p>
        </p:txBody>
      </p:sp>
      <p:cxnSp>
        <p:nvCxnSpPr>
          <p:cNvPr id="31" name="Rak pil 30"/>
          <p:cNvCxnSpPr>
            <a:stCxn id="29" idx="1"/>
          </p:cNvCxnSpPr>
          <p:nvPr/>
        </p:nvCxnSpPr>
        <p:spPr>
          <a:xfrm flipH="1" flipV="1">
            <a:off x="5868144" y="4077080"/>
            <a:ext cx="216024" cy="24127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ruta 32"/>
          <p:cNvSpPr txBox="1"/>
          <p:nvPr/>
        </p:nvSpPr>
        <p:spPr>
          <a:xfrm>
            <a:off x="2483768" y="476674"/>
            <a:ext cx="4392488" cy="584775"/>
          </a:xfrm>
          <a:prstGeom prst="rect">
            <a:avLst/>
          </a:prstGeom>
          <a:noFill/>
        </p:spPr>
        <p:txBody>
          <a:bodyPr wrap="square" rtlCol="0">
            <a:spAutoFit/>
          </a:bodyPr>
          <a:lstStyle/>
          <a:p>
            <a:r>
              <a:rPr lang="sv-SE" sz="3200" b="1" dirty="0"/>
              <a:t>Boll i hindrets gräns - </a:t>
            </a:r>
            <a:r>
              <a:rPr lang="sv-SE" sz="3200" b="1" dirty="0" err="1"/>
              <a:t>def</a:t>
            </a:r>
            <a:endParaRPr lang="sv-SE" sz="3200" b="1" dirty="0"/>
          </a:p>
        </p:txBody>
      </p:sp>
      <p:sp>
        <p:nvSpPr>
          <p:cNvPr id="34" name="textruta 33"/>
          <p:cNvSpPr txBox="1"/>
          <p:nvPr/>
        </p:nvSpPr>
        <p:spPr>
          <a:xfrm>
            <a:off x="4860032" y="2636914"/>
            <a:ext cx="576064" cy="338554"/>
          </a:xfrm>
          <a:prstGeom prst="rect">
            <a:avLst/>
          </a:prstGeom>
          <a:noFill/>
        </p:spPr>
        <p:txBody>
          <a:bodyPr wrap="square" rtlCol="0">
            <a:spAutoFit/>
          </a:bodyPr>
          <a:lstStyle/>
          <a:p>
            <a:pPr algn="r"/>
            <a:r>
              <a:rPr lang="sv-SE" sz="1600" dirty="0"/>
              <a:t>Boll</a:t>
            </a:r>
          </a:p>
        </p:txBody>
      </p:sp>
      <p:sp>
        <p:nvSpPr>
          <p:cNvPr id="21" name="textruta 20"/>
          <p:cNvSpPr txBox="1"/>
          <p:nvPr/>
        </p:nvSpPr>
        <p:spPr>
          <a:xfrm>
            <a:off x="1169622" y="5453062"/>
            <a:ext cx="3204356" cy="1200329"/>
          </a:xfrm>
          <a:prstGeom prst="rect">
            <a:avLst/>
          </a:prstGeom>
          <a:noFill/>
        </p:spPr>
        <p:txBody>
          <a:bodyPr wrap="square" rtlCol="0">
            <a:spAutoFit/>
          </a:bodyPr>
          <a:lstStyle/>
          <a:p>
            <a:pPr>
              <a:buFont typeface="Arial" pitchFamily="34" charset="0"/>
              <a:buChar char="•"/>
            </a:pPr>
            <a:r>
              <a:rPr lang="sv-SE" dirty="0"/>
              <a:t> Markeringarna står </a:t>
            </a:r>
            <a:r>
              <a:rPr lang="sv-SE" dirty="0" err="1"/>
              <a:t>out</a:t>
            </a:r>
            <a:r>
              <a:rPr lang="sv-SE" dirty="0"/>
              <a:t>.</a:t>
            </a:r>
          </a:p>
          <a:p>
            <a:pPr>
              <a:buFont typeface="Arial" pitchFamily="34" charset="0"/>
              <a:buChar char="•"/>
            </a:pPr>
            <a:r>
              <a:rPr lang="sv-SE" dirty="0"/>
              <a:t> Linjen  går på bansidan av pinnarna eller linjen</a:t>
            </a:r>
          </a:p>
          <a:p>
            <a:pPr>
              <a:buFont typeface="Arial" pitchFamily="34" charset="0"/>
              <a:buChar char="•"/>
            </a:pPr>
            <a:r>
              <a:rPr lang="sv-SE" dirty="0">
                <a:solidFill>
                  <a:srgbClr val="FF0000"/>
                </a:solidFill>
              </a:rPr>
              <a:t> Bollen måste vara helt </a:t>
            </a:r>
            <a:r>
              <a:rPr lang="sv-SE" dirty="0" err="1">
                <a:solidFill>
                  <a:srgbClr val="FF0000"/>
                </a:solidFill>
              </a:rPr>
              <a:t>out</a:t>
            </a:r>
            <a:endParaRPr lang="sv-SE" dirty="0">
              <a:solidFill>
                <a:srgbClr val="FF0000"/>
              </a:solidFill>
            </a:endParaRPr>
          </a:p>
        </p:txBody>
      </p:sp>
      <p:sp>
        <p:nvSpPr>
          <p:cNvPr id="32" name="textruta 31"/>
          <p:cNvSpPr txBox="1"/>
          <p:nvPr/>
        </p:nvSpPr>
        <p:spPr>
          <a:xfrm>
            <a:off x="5256076" y="5264557"/>
            <a:ext cx="3240360" cy="1477328"/>
          </a:xfrm>
          <a:prstGeom prst="rect">
            <a:avLst/>
          </a:prstGeom>
          <a:noFill/>
        </p:spPr>
        <p:txBody>
          <a:bodyPr wrap="square" rtlCol="0">
            <a:spAutoFit/>
          </a:bodyPr>
          <a:lstStyle/>
          <a:p>
            <a:pPr>
              <a:buFont typeface="Arial" pitchFamily="34" charset="0"/>
              <a:buChar char="•"/>
            </a:pPr>
            <a:r>
              <a:rPr lang="sv-SE" dirty="0"/>
              <a:t> Markeringarna står i hindret</a:t>
            </a:r>
          </a:p>
          <a:p>
            <a:pPr>
              <a:buFont typeface="Arial" pitchFamily="34" charset="0"/>
              <a:buChar char="•"/>
            </a:pPr>
            <a:r>
              <a:rPr lang="sv-SE" dirty="0"/>
              <a:t> Linjen  går på bansidan av pinnarna eller linjen</a:t>
            </a:r>
          </a:p>
          <a:p>
            <a:pPr>
              <a:buFont typeface="Arial" pitchFamily="34" charset="0"/>
              <a:buChar char="•"/>
            </a:pPr>
            <a:r>
              <a:rPr lang="sv-SE" dirty="0"/>
              <a:t> </a:t>
            </a:r>
            <a:r>
              <a:rPr lang="sv-SE" dirty="0">
                <a:solidFill>
                  <a:srgbClr val="FF0000"/>
                </a:solidFill>
              </a:rPr>
              <a:t>Bollen är i hindret om den rör linjen eller pinnarna</a:t>
            </a:r>
            <a:r>
              <a:rPr lang="sv-SE"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39552" y="476672"/>
            <a:ext cx="8280920" cy="5177699"/>
          </a:xfrm>
          <a:prstGeom prst="rect">
            <a:avLst/>
          </a:prstGeom>
        </p:spPr>
        <p:txBody>
          <a:bodyPr wrap="square">
            <a:spAutoFit/>
          </a:bodyPr>
          <a:lstStyle/>
          <a:p>
            <a:pPr>
              <a:spcAft>
                <a:spcPts val="0"/>
              </a:spcAft>
            </a:pPr>
            <a:r>
              <a:rPr lang="sv-SE" sz="3200" b="1" kern="1400" spc="-50" dirty="0">
                <a:latin typeface="Verdana" panose="020B0604030504040204" pitchFamily="34" charset="0"/>
                <a:ea typeface="Times New Roman" panose="02020603050405020304" pitchFamily="18" charset="0"/>
                <a:cs typeface="Times New Roman" panose="02020603050405020304" pitchFamily="18" charset="0"/>
              </a:rPr>
              <a:t>       	</a:t>
            </a:r>
            <a:r>
              <a:rPr lang="sv-SE" sz="3200" b="1" kern="1400" spc="-50" dirty="0">
                <a:ea typeface="Times New Roman" panose="02020603050405020304" pitchFamily="18" charset="0"/>
                <a:cs typeface="Times New Roman" panose="02020603050405020304" pitchFamily="18" charset="0"/>
              </a:rPr>
              <a:t>Regeländringar 2016</a:t>
            </a:r>
          </a:p>
          <a:p>
            <a:pPr>
              <a:spcAft>
                <a:spcPts val="0"/>
              </a:spcAft>
            </a:pPr>
            <a:endParaRPr lang="sv-SE" sz="3200" b="1" kern="1400" spc="-50" dirty="0">
              <a:latin typeface="Verdana" panose="020B0604030504040204" pitchFamily="34" charset="0"/>
              <a:ea typeface="Times New Roman" panose="02020603050405020304" pitchFamily="18" charset="0"/>
              <a:cs typeface="Times New Roman" panose="02020603050405020304" pitchFamily="18" charset="0"/>
            </a:endParaRPr>
          </a:p>
          <a:p>
            <a:pPr>
              <a:spcAft>
                <a:spcPts val="0"/>
              </a:spcAft>
            </a:pPr>
            <a:endParaRPr lang="sv-SE" b="1" kern="1400" spc="-50" dirty="0">
              <a:latin typeface="Verdana" panose="020B0604030504040204" pitchFamily="34" charset="0"/>
              <a:ea typeface="Times New Roman" panose="02020603050405020304" pitchFamily="18" charset="0"/>
              <a:cs typeface="Times New Roman" panose="02020603050405020304" pitchFamily="18" charset="0"/>
            </a:endParaRPr>
          </a:p>
          <a:p>
            <a:pPr>
              <a:spcAft>
                <a:spcPts val="0"/>
              </a:spcAft>
            </a:pPr>
            <a:endParaRPr lang="sv-SE" kern="1400" spc="-50" dirty="0">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sv-SE" sz="2000" b="1" dirty="0">
                <a:ea typeface="Calibri" panose="020F0502020204030204" pitchFamily="34" charset="0"/>
                <a:cs typeface="Times New Roman" panose="02020603050405020304" pitchFamily="18" charset="0"/>
              </a:rPr>
              <a:t>Förbud mot att förankra klubban i samband med ett slag</a:t>
            </a:r>
            <a:endParaRPr lang="sv-SE" sz="2000" dirty="0">
              <a:ea typeface="Calibri" panose="020F0502020204030204" pitchFamily="34" charset="0"/>
              <a:cs typeface="Times New Roman" panose="02020603050405020304" pitchFamily="18" charset="0"/>
            </a:endParaRPr>
          </a:p>
          <a:p>
            <a:pPr>
              <a:lnSpc>
                <a:spcPct val="107000"/>
              </a:lnSpc>
              <a:spcAft>
                <a:spcPts val="800"/>
              </a:spcAft>
            </a:pPr>
            <a:r>
              <a:rPr lang="sv-SE" sz="2000" dirty="0">
                <a:ea typeface="Calibri" panose="020F0502020204030204" pitchFamily="34" charset="0"/>
                <a:cs typeface="Times New Roman" panose="02020603050405020304" pitchFamily="18" charset="0"/>
              </a:rPr>
              <a:t>Som meddelades i maj 2013 införs en </a:t>
            </a:r>
            <a:r>
              <a:rPr lang="sv-SE" sz="2000" dirty="0">
                <a:solidFill>
                  <a:srgbClr val="FF0000"/>
                </a:solidFill>
                <a:ea typeface="Calibri" panose="020F0502020204030204" pitchFamily="34" charset="0"/>
                <a:cs typeface="Times New Roman" panose="02020603050405020304" pitchFamily="18" charset="0"/>
              </a:rPr>
              <a:t>ny Regel 14-1b </a:t>
            </a:r>
            <a:r>
              <a:rPr lang="sv-SE" sz="2000" dirty="0">
                <a:ea typeface="Calibri" panose="020F0502020204030204" pitchFamily="34" charset="0"/>
                <a:cs typeface="Times New Roman" panose="02020603050405020304" pitchFamily="18" charset="0"/>
              </a:rPr>
              <a:t>Förankring av </a:t>
            </a:r>
            <a:r>
              <a:rPr lang="sv-SE" sz="2000" dirty="0">
                <a:solidFill>
                  <a:srgbClr val="FF0000"/>
                </a:solidFill>
                <a:ea typeface="Calibri" panose="020F0502020204030204" pitchFamily="34" charset="0"/>
                <a:cs typeface="Times New Roman" panose="02020603050405020304" pitchFamily="18" charset="0"/>
              </a:rPr>
              <a:t>klubban*.</a:t>
            </a:r>
            <a:r>
              <a:rPr lang="sv-SE" sz="2000" dirty="0">
                <a:ea typeface="Calibri" panose="020F0502020204030204" pitchFamily="34" charset="0"/>
                <a:cs typeface="Times New Roman" panose="02020603050405020304" pitchFamily="18" charset="0"/>
              </a:rPr>
              <a:t> Förankring av klubban förbjuds antingen "direkt" eller genom att använda en "fästpunkt" för att slå ett slag. </a:t>
            </a:r>
          </a:p>
          <a:p>
            <a:pPr>
              <a:lnSpc>
                <a:spcPct val="107000"/>
              </a:lnSpc>
              <a:spcAft>
                <a:spcPts val="800"/>
              </a:spcAft>
            </a:pPr>
            <a:r>
              <a:rPr lang="sv-SE" sz="2000" dirty="0">
                <a:solidFill>
                  <a:srgbClr val="FF0000"/>
                </a:solidFill>
                <a:ea typeface="Calibri" panose="020F0502020204030204" pitchFamily="34" charset="0"/>
                <a:cs typeface="Times New Roman" panose="02020603050405020304" pitchFamily="18" charset="0"/>
              </a:rPr>
              <a:t>Plikten är förlusten av hålet i matchspel eller två slag i slagspel.</a:t>
            </a:r>
          </a:p>
          <a:p>
            <a:pPr>
              <a:lnSpc>
                <a:spcPct val="107000"/>
              </a:lnSpc>
              <a:spcAft>
                <a:spcPts val="800"/>
              </a:spcAft>
            </a:pPr>
            <a:endParaRPr lang="sv-SE" sz="2000" dirty="0">
              <a:ea typeface="Calibri" panose="020F0502020204030204" pitchFamily="34" charset="0"/>
              <a:cs typeface="Times New Roman" panose="02020603050405020304" pitchFamily="18" charset="0"/>
            </a:endParaRPr>
          </a:p>
          <a:p>
            <a:pPr>
              <a:lnSpc>
                <a:spcPct val="107000"/>
              </a:lnSpc>
              <a:spcAft>
                <a:spcPts val="800"/>
              </a:spcAft>
            </a:pPr>
            <a:r>
              <a:rPr lang="sv-SE" sz="2000" dirty="0">
                <a:solidFill>
                  <a:srgbClr val="FF0000"/>
                </a:solidFill>
                <a:ea typeface="Calibri" panose="020F0502020204030204" pitchFamily="34" charset="0"/>
                <a:cs typeface="Times New Roman" panose="02020603050405020304" pitchFamily="18" charset="0"/>
              </a:rPr>
              <a:t>* Gäller alla klubbor!</a:t>
            </a:r>
          </a:p>
          <a:p>
            <a:pPr>
              <a:lnSpc>
                <a:spcPct val="107000"/>
              </a:lnSpc>
              <a:spcAft>
                <a:spcPts val="800"/>
              </a:spcAft>
            </a:pPr>
            <a:endParaRPr lang="sv-SE" sz="2000" dirty="0">
              <a:ea typeface="Calibri" panose="020F0502020204030204" pitchFamily="34" charset="0"/>
              <a:cs typeface="Times New Roman" panose="02020603050405020304" pitchFamily="18" charset="0"/>
            </a:endParaRPr>
          </a:p>
          <a:p>
            <a:pPr>
              <a:lnSpc>
                <a:spcPct val="107000"/>
              </a:lnSpc>
              <a:spcAft>
                <a:spcPts val="800"/>
              </a:spcAft>
            </a:pPr>
            <a:r>
              <a:rPr lang="sv-SE" b="1" dirty="0">
                <a:latin typeface="Verdana" panose="020B0604030504040204" pitchFamily="34" charset="0"/>
                <a:ea typeface="Calibri" panose="020F0502020204030204" pitchFamily="34" charset="0"/>
                <a:cs typeface="Times New Roman" panose="02020603050405020304" pitchFamily="18" charset="0"/>
              </a:rPr>
              <a:t>  </a:t>
            </a:r>
            <a:endParaRPr lang="sv-SE"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4920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67544" y="2204865"/>
            <a:ext cx="8064896" cy="3785652"/>
          </a:xfrm>
          <a:prstGeom prst="rect">
            <a:avLst/>
          </a:prstGeom>
        </p:spPr>
        <p:txBody>
          <a:bodyPr wrap="square">
            <a:spAutoFit/>
          </a:bodyPr>
          <a:lstStyle/>
          <a:p>
            <a:pPr marL="342891" indent="-342891">
              <a:buClr>
                <a:srgbClr val="FF0000"/>
              </a:buClr>
              <a:buFont typeface="Arial" panose="020B0604020202020204" pitchFamily="34" charset="0"/>
              <a:buChar char="•"/>
            </a:pPr>
            <a:r>
              <a:rPr lang="sv-SE" sz="2000" dirty="0"/>
              <a:t> </a:t>
            </a:r>
            <a:r>
              <a:rPr lang="sv-SE" sz="2000" dirty="0" err="1">
                <a:solidFill>
                  <a:srgbClr val="FF0000"/>
                </a:solidFill>
              </a:rPr>
              <a:t>Out</a:t>
            </a:r>
            <a:r>
              <a:rPr lang="sv-SE" sz="2000" dirty="0">
                <a:solidFill>
                  <a:srgbClr val="FF0000"/>
                </a:solidFill>
              </a:rPr>
              <a:t> of </a:t>
            </a:r>
            <a:r>
              <a:rPr lang="sv-SE" sz="2000" dirty="0" err="1">
                <a:solidFill>
                  <a:srgbClr val="FF0000"/>
                </a:solidFill>
              </a:rPr>
              <a:t>bounds</a:t>
            </a:r>
            <a:r>
              <a:rPr lang="sv-SE" sz="2000" dirty="0">
                <a:solidFill>
                  <a:srgbClr val="FF0000"/>
                </a:solidFill>
              </a:rPr>
              <a:t> – pinnarna: </a:t>
            </a:r>
            <a:r>
              <a:rPr lang="sv-SE" sz="2000" dirty="0"/>
              <a:t>är fasta och får </a:t>
            </a:r>
            <a:r>
              <a:rPr lang="sv-SE" sz="2000" dirty="0">
                <a:solidFill>
                  <a:srgbClr val="FF0000"/>
                </a:solidFill>
              </a:rPr>
              <a:t>ej</a:t>
            </a:r>
            <a:r>
              <a:rPr lang="sv-SE" sz="2000" dirty="0"/>
              <a:t> flyttas</a:t>
            </a:r>
          </a:p>
          <a:p>
            <a:pPr marL="342891" indent="-342891">
              <a:buClr>
                <a:srgbClr val="FF0000"/>
              </a:buClr>
              <a:buFont typeface="Arial" panose="020B0604020202020204" pitchFamily="34" charset="0"/>
              <a:buChar char="•"/>
            </a:pPr>
            <a:endParaRPr lang="sv-SE" sz="2000" dirty="0"/>
          </a:p>
          <a:p>
            <a:pPr marL="342891" indent="-342891">
              <a:buClr>
                <a:srgbClr val="FF0000"/>
              </a:buClr>
              <a:buFont typeface="Arial" panose="020B0604020202020204" pitchFamily="34" charset="0"/>
              <a:buChar char="•"/>
            </a:pPr>
            <a:r>
              <a:rPr lang="sv-SE" sz="2000" dirty="0">
                <a:solidFill>
                  <a:srgbClr val="FF0000"/>
                </a:solidFill>
              </a:rPr>
              <a:t>Vattenhinder/sidovattenhinder – pinnarna: </a:t>
            </a:r>
            <a:r>
              <a:rPr lang="sv-SE" sz="2000" dirty="0"/>
              <a:t>är hindrande föremål och              flyttbara om så är möjligt enligt definitionen på flyttbart</a:t>
            </a:r>
          </a:p>
          <a:p>
            <a:pPr marL="342891" indent="-342891">
              <a:buClr>
                <a:srgbClr val="FF0000"/>
              </a:buClr>
              <a:buFont typeface="Arial" panose="020B0604020202020204" pitchFamily="34" charset="0"/>
              <a:buChar char="•"/>
            </a:pPr>
            <a:endParaRPr lang="sv-SE" sz="2000" dirty="0"/>
          </a:p>
          <a:p>
            <a:pPr marL="342891" indent="-342891">
              <a:buClr>
                <a:srgbClr val="FF0000"/>
              </a:buClr>
              <a:buFont typeface="Arial" panose="020B0604020202020204" pitchFamily="34" charset="0"/>
              <a:buChar char="•"/>
            </a:pPr>
            <a:r>
              <a:rPr lang="sv-SE" sz="2000" dirty="0">
                <a:solidFill>
                  <a:srgbClr val="FF0000"/>
                </a:solidFill>
              </a:rPr>
              <a:t> Mark under arbete; mua – pinnarna: </a:t>
            </a:r>
            <a:r>
              <a:rPr lang="sv-SE" sz="2000" dirty="0"/>
              <a:t>är hindrande föremål och flyttbara</a:t>
            </a:r>
          </a:p>
          <a:p>
            <a:pPr>
              <a:buClr>
                <a:srgbClr val="FF0000"/>
              </a:buClr>
            </a:pPr>
            <a:r>
              <a:rPr lang="sv-SE" sz="2000" dirty="0"/>
              <a:t>       om så är möjligt enligt definitionen på flyttbart</a:t>
            </a:r>
          </a:p>
          <a:p>
            <a:pPr marL="342891" indent="-342891">
              <a:buClr>
                <a:srgbClr val="FF0000"/>
              </a:buClr>
              <a:buFont typeface="Arial" panose="020B0604020202020204" pitchFamily="34" charset="0"/>
              <a:buChar char="•"/>
            </a:pPr>
            <a:endParaRPr lang="sv-SE" sz="2000" dirty="0"/>
          </a:p>
          <a:p>
            <a:pPr marL="342891" indent="-342891">
              <a:buClr>
                <a:srgbClr val="FF0000"/>
              </a:buClr>
              <a:buFont typeface="Arial" panose="020B0604020202020204" pitchFamily="34" charset="0"/>
              <a:buChar char="•"/>
            </a:pPr>
            <a:r>
              <a:rPr lang="sv-SE" sz="2000" dirty="0"/>
              <a:t> </a:t>
            </a:r>
            <a:r>
              <a:rPr lang="sv-SE" sz="2000" dirty="0">
                <a:solidFill>
                  <a:srgbClr val="FF0000"/>
                </a:solidFill>
              </a:rPr>
              <a:t>Stolpar som markerar avstånd: </a:t>
            </a:r>
            <a:r>
              <a:rPr lang="sv-SE" sz="2000" dirty="0"/>
              <a:t>är som regel oflyttbara hindrande föremål men lokala regler kan ange dessa som flyttbara. Kontrollera ”Lokala regler”. </a:t>
            </a:r>
          </a:p>
          <a:p>
            <a:pPr marL="342891" indent="-342891">
              <a:buClr>
                <a:srgbClr val="FF0000"/>
              </a:buClr>
              <a:buFont typeface="Arial" panose="020B0604020202020204" pitchFamily="34" charset="0"/>
              <a:buChar char="•"/>
            </a:pPr>
            <a:endParaRPr lang="sv-SE" sz="2000" dirty="0"/>
          </a:p>
        </p:txBody>
      </p:sp>
      <p:sp>
        <p:nvSpPr>
          <p:cNvPr id="3" name="textruta 2"/>
          <p:cNvSpPr txBox="1"/>
          <p:nvPr/>
        </p:nvSpPr>
        <p:spPr>
          <a:xfrm>
            <a:off x="755576" y="764706"/>
            <a:ext cx="7488832" cy="584775"/>
          </a:xfrm>
          <a:prstGeom prst="rect">
            <a:avLst/>
          </a:prstGeom>
          <a:noFill/>
        </p:spPr>
        <p:txBody>
          <a:bodyPr wrap="square" rtlCol="0">
            <a:spAutoFit/>
          </a:bodyPr>
          <a:lstStyle/>
          <a:p>
            <a:r>
              <a:rPr lang="sv-SE" sz="3200" b="1" dirty="0"/>
              <a:t>Markeringarna – vad får du göra med dem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71600" y="1720842"/>
            <a:ext cx="7056784" cy="3477875"/>
          </a:xfrm>
          <a:prstGeom prst="rect">
            <a:avLst/>
          </a:prstGeom>
        </p:spPr>
        <p:txBody>
          <a:bodyPr wrap="square">
            <a:spAutoFit/>
          </a:bodyPr>
          <a:lstStyle/>
          <a:p>
            <a:pPr>
              <a:buFont typeface="Arial" pitchFamily="34" charset="0"/>
              <a:buChar char="•"/>
            </a:pPr>
            <a:r>
              <a:rPr lang="sv-SE" sz="2000" dirty="0"/>
              <a:t>  Provisorisk boll får du spela om din boll kan vara förlorad </a:t>
            </a:r>
            <a:r>
              <a:rPr lang="sv-SE" sz="2000" dirty="0">
                <a:solidFill>
                  <a:srgbClr val="FF0000"/>
                </a:solidFill>
              </a:rPr>
              <a:t>utanför ett vattenhinder </a:t>
            </a:r>
            <a:r>
              <a:rPr lang="sv-SE" sz="2000" dirty="0"/>
              <a:t>eller kan vara </a:t>
            </a:r>
            <a:r>
              <a:rPr lang="sv-SE" sz="2000" dirty="0" err="1">
                <a:solidFill>
                  <a:srgbClr val="FF0000"/>
                </a:solidFill>
              </a:rPr>
              <a:t>out</a:t>
            </a:r>
            <a:r>
              <a:rPr lang="sv-SE" sz="2000" dirty="0">
                <a:solidFill>
                  <a:srgbClr val="FF0000"/>
                </a:solidFill>
              </a:rPr>
              <a:t> of </a:t>
            </a:r>
            <a:r>
              <a:rPr lang="sv-SE" sz="2000" dirty="0" err="1">
                <a:solidFill>
                  <a:srgbClr val="FF0000"/>
                </a:solidFill>
              </a:rPr>
              <a:t>bounds</a:t>
            </a:r>
            <a:endParaRPr lang="sv-SE" sz="2000" dirty="0">
              <a:solidFill>
                <a:srgbClr val="FF0000"/>
              </a:solidFill>
            </a:endParaRPr>
          </a:p>
          <a:p>
            <a:pPr>
              <a:buFont typeface="Arial" pitchFamily="34" charset="0"/>
              <a:buChar char="•"/>
            </a:pPr>
            <a:endParaRPr lang="sv-SE" sz="2000" dirty="0"/>
          </a:p>
          <a:p>
            <a:pPr>
              <a:buFont typeface="Arial" pitchFamily="34" charset="0"/>
              <a:buChar char="•"/>
            </a:pPr>
            <a:r>
              <a:rPr lang="sv-SE" sz="2000" dirty="0"/>
              <a:t>  </a:t>
            </a:r>
            <a:r>
              <a:rPr lang="sv-SE" sz="2000" dirty="0">
                <a:solidFill>
                  <a:srgbClr val="FF0000"/>
                </a:solidFill>
              </a:rPr>
              <a:t>Du </a:t>
            </a:r>
            <a:r>
              <a:rPr lang="sv-SE" sz="2000" b="1" dirty="0">
                <a:solidFill>
                  <a:srgbClr val="FF0000"/>
                </a:solidFill>
              </a:rPr>
              <a:t>måste</a:t>
            </a:r>
            <a:r>
              <a:rPr lang="sv-SE" sz="2000" dirty="0">
                <a:solidFill>
                  <a:srgbClr val="FF0000"/>
                </a:solidFill>
              </a:rPr>
              <a:t> meddela </a:t>
            </a:r>
            <a:r>
              <a:rPr lang="sv-SE" sz="2000" dirty="0"/>
              <a:t>att du ämnar spela en provisorisk boll och den måste spelas innan du går fram</a:t>
            </a:r>
            <a:r>
              <a:rPr lang="sv-SE" sz="2000" dirty="0">
                <a:solidFill>
                  <a:srgbClr val="FF0000"/>
                </a:solidFill>
              </a:rPr>
              <a:t>**</a:t>
            </a:r>
            <a:r>
              <a:rPr lang="sv-SE" sz="2000" dirty="0"/>
              <a:t> och börjar söka efter din ursprungliga boll </a:t>
            </a:r>
            <a:r>
              <a:rPr lang="sv-SE" sz="2000" dirty="0">
                <a:solidFill>
                  <a:srgbClr val="FF0000"/>
                </a:solidFill>
              </a:rPr>
              <a:t>(underlåtelse 1 slags plikt)</a:t>
            </a:r>
            <a:r>
              <a:rPr lang="sv-SE" sz="2000" dirty="0"/>
              <a:t/>
            </a:r>
            <a:br>
              <a:rPr lang="sv-SE" sz="2000" dirty="0"/>
            </a:br>
            <a:endParaRPr lang="sv-SE" sz="2000" dirty="0"/>
          </a:p>
          <a:p>
            <a:pPr>
              <a:buFont typeface="Arial" pitchFamily="34" charset="0"/>
              <a:buChar char="•"/>
            </a:pPr>
            <a:r>
              <a:rPr lang="sv-SE" sz="2000" dirty="0"/>
              <a:t>  Om du finner din ursprungliga boll inom </a:t>
            </a:r>
            <a:r>
              <a:rPr lang="sv-SE" sz="2000" dirty="0">
                <a:solidFill>
                  <a:srgbClr val="FF0000"/>
                </a:solidFill>
              </a:rPr>
              <a:t>fem minuter </a:t>
            </a:r>
            <a:r>
              <a:rPr lang="sv-SE" sz="2000" dirty="0"/>
              <a:t>på banan</a:t>
            </a:r>
          </a:p>
          <a:p>
            <a:r>
              <a:rPr lang="sv-SE" sz="2000" dirty="0"/>
              <a:t>måste den provisoriska bollen ges upp</a:t>
            </a:r>
          </a:p>
          <a:p>
            <a:endParaRPr lang="sv-SE" sz="2000" dirty="0"/>
          </a:p>
          <a:p>
            <a:r>
              <a:rPr lang="sv-SE" sz="2000" dirty="0">
                <a:solidFill>
                  <a:srgbClr val="FF0000"/>
                </a:solidFill>
              </a:rPr>
              <a:t>** Tillåtet att gå fram max 50 yards (45m). </a:t>
            </a:r>
            <a:r>
              <a:rPr lang="sv-SE" sz="1400" dirty="0"/>
              <a:t>Dec 27-2a/1,5</a:t>
            </a:r>
          </a:p>
        </p:txBody>
      </p:sp>
      <p:sp>
        <p:nvSpPr>
          <p:cNvPr id="3" name="textruta 2"/>
          <p:cNvSpPr txBox="1"/>
          <p:nvPr/>
        </p:nvSpPr>
        <p:spPr>
          <a:xfrm>
            <a:off x="1619672" y="620690"/>
            <a:ext cx="5760640" cy="584775"/>
          </a:xfrm>
          <a:prstGeom prst="rect">
            <a:avLst/>
          </a:prstGeom>
          <a:noFill/>
        </p:spPr>
        <p:txBody>
          <a:bodyPr wrap="square" rtlCol="0">
            <a:spAutoFit/>
          </a:bodyPr>
          <a:lstStyle/>
          <a:p>
            <a:r>
              <a:rPr lang="sv-SE" sz="3200" b="1" dirty="0"/>
              <a:t>Provisorisk boll - regel 27-2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39552" y="1628800"/>
            <a:ext cx="4572000" cy="4093428"/>
          </a:xfrm>
          <a:prstGeom prst="rect">
            <a:avLst/>
          </a:prstGeom>
        </p:spPr>
        <p:txBody>
          <a:bodyPr>
            <a:spAutoFit/>
          </a:bodyPr>
          <a:lstStyle/>
          <a:p>
            <a:r>
              <a:rPr lang="sv-SE" sz="2000" dirty="0"/>
              <a:t>En boll spelas från tee och</a:t>
            </a:r>
          </a:p>
          <a:p>
            <a:r>
              <a:rPr lang="sv-SE" sz="2000" dirty="0">
                <a:solidFill>
                  <a:srgbClr val="FF0000"/>
                </a:solidFill>
              </a:rPr>
              <a:t>förmodas</a:t>
            </a:r>
            <a:r>
              <a:rPr lang="sv-SE" sz="2000" dirty="0"/>
              <a:t> hamna vid A.</a:t>
            </a:r>
            <a:br>
              <a:rPr lang="sv-SE" sz="2000" dirty="0"/>
            </a:br>
            <a:endParaRPr lang="sv-SE" sz="2000" dirty="0"/>
          </a:p>
          <a:p>
            <a:r>
              <a:rPr lang="sv-SE" sz="2000" dirty="0"/>
              <a:t>En provisorisk boll spelas</a:t>
            </a:r>
          </a:p>
          <a:p>
            <a:r>
              <a:rPr lang="sv-SE" sz="2000" dirty="0"/>
              <a:t>och hamnar vid B.</a:t>
            </a:r>
            <a:br>
              <a:rPr lang="sv-SE" sz="2000" dirty="0"/>
            </a:br>
            <a:endParaRPr lang="sv-SE" sz="2000" dirty="0"/>
          </a:p>
          <a:p>
            <a:r>
              <a:rPr lang="sv-SE" sz="2000" dirty="0"/>
              <a:t>Den provisoriska bollen</a:t>
            </a:r>
          </a:p>
          <a:p>
            <a:r>
              <a:rPr lang="sv-SE" sz="2000" dirty="0"/>
              <a:t>får slås från B till C och är</a:t>
            </a:r>
          </a:p>
          <a:p>
            <a:r>
              <a:rPr lang="sv-SE" sz="2000" dirty="0"/>
              <a:t>fortfarande provisorisk.</a:t>
            </a:r>
            <a:br>
              <a:rPr lang="sv-SE" sz="2000" dirty="0"/>
            </a:br>
            <a:endParaRPr lang="sv-SE" sz="2000" dirty="0"/>
          </a:p>
          <a:p>
            <a:r>
              <a:rPr lang="sv-SE" sz="2000" dirty="0"/>
              <a:t>Slås den från C blir den bollen</a:t>
            </a:r>
          </a:p>
          <a:p>
            <a:r>
              <a:rPr lang="sv-SE" sz="2000" dirty="0"/>
              <a:t>i spel om inte den ursprungliga</a:t>
            </a:r>
          </a:p>
          <a:p>
            <a:r>
              <a:rPr lang="sv-SE" sz="2000" dirty="0"/>
              <a:t>bollen hittats innan dess.</a:t>
            </a:r>
          </a:p>
        </p:txBody>
      </p:sp>
      <p:pic>
        <p:nvPicPr>
          <p:cNvPr id="1026" name="Picture 2"/>
          <p:cNvPicPr>
            <a:picLocks noChangeAspect="1" noChangeArrowheads="1"/>
          </p:cNvPicPr>
          <p:nvPr/>
        </p:nvPicPr>
        <p:blipFill>
          <a:blip r:embed="rId2" cstate="print"/>
          <a:srcRect/>
          <a:stretch>
            <a:fillRect/>
          </a:stretch>
        </p:blipFill>
        <p:spPr bwMode="auto">
          <a:xfrm>
            <a:off x="4152661" y="1916835"/>
            <a:ext cx="4523797" cy="2746591"/>
          </a:xfrm>
          <a:prstGeom prst="rect">
            <a:avLst/>
          </a:prstGeom>
          <a:noFill/>
          <a:ln w="9525">
            <a:noFill/>
            <a:miter lim="800000"/>
            <a:headEnd/>
            <a:tailEnd/>
          </a:ln>
        </p:spPr>
      </p:pic>
      <p:sp>
        <p:nvSpPr>
          <p:cNvPr id="4" name="textruta 3"/>
          <p:cNvSpPr txBox="1"/>
          <p:nvPr/>
        </p:nvSpPr>
        <p:spPr>
          <a:xfrm>
            <a:off x="827584" y="548680"/>
            <a:ext cx="7416824" cy="1077218"/>
          </a:xfrm>
          <a:prstGeom prst="rect">
            <a:avLst/>
          </a:prstGeom>
          <a:noFill/>
        </p:spPr>
        <p:txBody>
          <a:bodyPr wrap="square" rtlCol="0">
            <a:spAutoFit/>
          </a:bodyPr>
          <a:lstStyle/>
          <a:p>
            <a:r>
              <a:rPr lang="sv-SE" sz="3200" b="1" dirty="0"/>
              <a:t>Provisorisk boll – när den blir boll i spel</a:t>
            </a:r>
          </a:p>
          <a:p>
            <a:endParaRPr lang="sv-SE" sz="3200" dirty="0"/>
          </a:p>
        </p:txBody>
      </p:sp>
      <p:sp>
        <p:nvSpPr>
          <p:cNvPr id="5" name="textruta 4"/>
          <p:cNvSpPr txBox="1"/>
          <p:nvPr/>
        </p:nvSpPr>
        <p:spPr>
          <a:xfrm>
            <a:off x="6372200" y="3717035"/>
            <a:ext cx="360040" cy="307777"/>
          </a:xfrm>
          <a:prstGeom prst="rect">
            <a:avLst/>
          </a:prstGeom>
          <a:noFill/>
        </p:spPr>
        <p:txBody>
          <a:bodyPr wrap="square" rtlCol="0">
            <a:spAutoFit/>
          </a:bodyPr>
          <a:lstStyle/>
          <a:p>
            <a:r>
              <a:rPr lang="sv-SE" sz="1400" dirty="0"/>
              <a:t>A</a:t>
            </a:r>
          </a:p>
        </p:txBody>
      </p:sp>
      <p:sp>
        <p:nvSpPr>
          <p:cNvPr id="6" name="textruta 5"/>
          <p:cNvSpPr txBox="1"/>
          <p:nvPr/>
        </p:nvSpPr>
        <p:spPr>
          <a:xfrm>
            <a:off x="5868144" y="2996955"/>
            <a:ext cx="360040" cy="307777"/>
          </a:xfrm>
          <a:prstGeom prst="rect">
            <a:avLst/>
          </a:prstGeom>
          <a:noFill/>
        </p:spPr>
        <p:txBody>
          <a:bodyPr wrap="square" rtlCol="0">
            <a:spAutoFit/>
          </a:bodyPr>
          <a:lstStyle/>
          <a:p>
            <a:r>
              <a:rPr lang="sv-SE" sz="1400" dirty="0"/>
              <a:t>B</a:t>
            </a:r>
          </a:p>
        </p:txBody>
      </p:sp>
      <p:sp>
        <p:nvSpPr>
          <p:cNvPr id="7" name="textruta 6"/>
          <p:cNvSpPr txBox="1"/>
          <p:nvPr/>
        </p:nvSpPr>
        <p:spPr>
          <a:xfrm>
            <a:off x="6876256" y="2996955"/>
            <a:ext cx="360040" cy="307777"/>
          </a:xfrm>
          <a:prstGeom prst="rect">
            <a:avLst/>
          </a:prstGeom>
          <a:noFill/>
        </p:spPr>
        <p:txBody>
          <a:bodyPr wrap="square" rtlCol="0">
            <a:spAutoFit/>
          </a:bodyPr>
          <a:lstStyle/>
          <a:p>
            <a:r>
              <a:rPr lang="sv-SE" sz="1400" dirty="0"/>
              <a:t>C</a:t>
            </a:r>
          </a:p>
        </p:txBody>
      </p:sp>
      <p:sp>
        <p:nvSpPr>
          <p:cNvPr id="8" name="textruta 7"/>
          <p:cNvSpPr txBox="1"/>
          <p:nvPr/>
        </p:nvSpPr>
        <p:spPr>
          <a:xfrm>
            <a:off x="4355976" y="2924946"/>
            <a:ext cx="576064" cy="307777"/>
          </a:xfrm>
          <a:prstGeom prst="rect">
            <a:avLst/>
          </a:prstGeom>
          <a:noFill/>
        </p:spPr>
        <p:txBody>
          <a:bodyPr wrap="square" rtlCol="0">
            <a:spAutoFit/>
          </a:bodyPr>
          <a:lstStyle/>
          <a:p>
            <a:r>
              <a:rPr lang="sv-SE" sz="1400" dirty="0"/>
              <a:t>Tee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67544" y="1484786"/>
            <a:ext cx="8136904" cy="1015663"/>
          </a:xfrm>
          <a:prstGeom prst="rect">
            <a:avLst/>
          </a:prstGeom>
        </p:spPr>
        <p:txBody>
          <a:bodyPr wrap="square">
            <a:spAutoFit/>
          </a:bodyPr>
          <a:lstStyle/>
          <a:p>
            <a:r>
              <a:rPr lang="sv-SE" sz="2000" b="1" dirty="0"/>
              <a:t>Spelaren får förklara sin boll ospelbar var som helst på banan </a:t>
            </a:r>
            <a:r>
              <a:rPr lang="sv-SE" sz="2000" b="1" dirty="0">
                <a:solidFill>
                  <a:srgbClr val="FF0000"/>
                </a:solidFill>
              </a:rPr>
              <a:t>utom i ett</a:t>
            </a:r>
          </a:p>
          <a:p>
            <a:r>
              <a:rPr lang="sv-SE" sz="2000" b="1" dirty="0">
                <a:solidFill>
                  <a:srgbClr val="FF0000"/>
                </a:solidFill>
              </a:rPr>
              <a:t>vattenhinder.</a:t>
            </a:r>
            <a:r>
              <a:rPr lang="sv-SE" sz="2000" b="1" dirty="0"/>
              <a:t> </a:t>
            </a:r>
            <a:r>
              <a:rPr lang="sv-SE" sz="2000" b="1" dirty="0">
                <a:solidFill>
                  <a:srgbClr val="FF0000"/>
                </a:solidFill>
              </a:rPr>
              <a:t>Spelaren avgör ensam om hans boll är ospelbar.</a:t>
            </a:r>
          </a:p>
          <a:p>
            <a:r>
              <a:rPr lang="sv-SE" sz="2000" b="1" dirty="0"/>
              <a:t>Han har tre valmöjligheter som beskrivs i nästa bild</a:t>
            </a:r>
            <a:endParaRPr lang="sv-SE" sz="2000" dirty="0"/>
          </a:p>
        </p:txBody>
      </p:sp>
      <p:pic>
        <p:nvPicPr>
          <p:cNvPr id="2050" name="Picture 2"/>
          <p:cNvPicPr>
            <a:picLocks noChangeAspect="1" noChangeArrowheads="1"/>
          </p:cNvPicPr>
          <p:nvPr/>
        </p:nvPicPr>
        <p:blipFill>
          <a:blip r:embed="rId2" cstate="print"/>
          <a:srcRect/>
          <a:stretch>
            <a:fillRect/>
          </a:stretch>
        </p:blipFill>
        <p:spPr bwMode="auto">
          <a:xfrm>
            <a:off x="827586" y="2708923"/>
            <a:ext cx="3093715" cy="374048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860032" y="2636912"/>
            <a:ext cx="3226456" cy="3744416"/>
          </a:xfrm>
          <a:prstGeom prst="rect">
            <a:avLst/>
          </a:prstGeom>
          <a:noFill/>
          <a:ln w="9525">
            <a:noFill/>
            <a:miter lim="800000"/>
            <a:headEnd/>
            <a:tailEnd/>
          </a:ln>
        </p:spPr>
      </p:pic>
      <p:sp>
        <p:nvSpPr>
          <p:cNvPr id="6" name="textruta 5"/>
          <p:cNvSpPr txBox="1"/>
          <p:nvPr/>
        </p:nvSpPr>
        <p:spPr>
          <a:xfrm>
            <a:off x="1763688" y="620690"/>
            <a:ext cx="5040560" cy="584775"/>
          </a:xfrm>
          <a:prstGeom prst="rect">
            <a:avLst/>
          </a:prstGeom>
          <a:noFill/>
        </p:spPr>
        <p:txBody>
          <a:bodyPr wrap="square" rtlCol="0">
            <a:spAutoFit/>
          </a:bodyPr>
          <a:lstStyle/>
          <a:p>
            <a:r>
              <a:rPr lang="sv-SE" sz="3200" b="1" dirty="0"/>
              <a:t>Ospelbar Boll - regel 28</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27584" y="2060851"/>
            <a:ext cx="7848872" cy="3170099"/>
          </a:xfrm>
          <a:prstGeom prst="rect">
            <a:avLst/>
          </a:prstGeom>
        </p:spPr>
        <p:txBody>
          <a:bodyPr wrap="square">
            <a:spAutoFit/>
          </a:bodyPr>
          <a:lstStyle/>
          <a:p>
            <a:r>
              <a:rPr lang="sv-SE" sz="2000" dirty="0"/>
              <a:t>Spelaren får med </a:t>
            </a:r>
            <a:r>
              <a:rPr lang="sv-SE" sz="2000" dirty="0">
                <a:solidFill>
                  <a:srgbClr val="FF0000"/>
                </a:solidFill>
              </a:rPr>
              <a:t>1 slags plikt </a:t>
            </a:r>
            <a:r>
              <a:rPr lang="sv-SE" sz="2000" dirty="0"/>
              <a:t>välja att:</a:t>
            </a:r>
          </a:p>
          <a:p>
            <a:endParaRPr lang="sv-SE" sz="2000" dirty="0"/>
          </a:p>
          <a:p>
            <a:pPr>
              <a:buFont typeface="Arial" pitchFamily="34" charset="0"/>
              <a:buChar char="•"/>
            </a:pPr>
            <a:r>
              <a:rPr lang="sv-SE" sz="2000" dirty="0"/>
              <a:t>  Spela en boll från </a:t>
            </a:r>
            <a:r>
              <a:rPr lang="sv-SE" sz="2000" dirty="0">
                <a:solidFill>
                  <a:srgbClr val="FF0000"/>
                </a:solidFill>
              </a:rPr>
              <a:t>föregående plats</a:t>
            </a:r>
          </a:p>
          <a:p>
            <a:pPr>
              <a:buFont typeface="Arial" pitchFamily="34" charset="0"/>
              <a:buChar char="•"/>
            </a:pPr>
            <a:endParaRPr lang="sv-SE" sz="2000" dirty="0"/>
          </a:p>
          <a:p>
            <a:pPr>
              <a:buFont typeface="Arial" pitchFamily="34" charset="0"/>
              <a:buChar char="•"/>
            </a:pPr>
            <a:r>
              <a:rPr lang="sv-SE" sz="2000" dirty="0"/>
              <a:t>  Droppa en boll i </a:t>
            </a:r>
            <a:r>
              <a:rPr lang="sv-SE" sz="2000" dirty="0">
                <a:solidFill>
                  <a:srgbClr val="FF0000"/>
                </a:solidFill>
              </a:rPr>
              <a:t>flagglinjen</a:t>
            </a:r>
          </a:p>
          <a:p>
            <a:pPr>
              <a:buFont typeface="Arial" pitchFamily="34" charset="0"/>
              <a:buChar char="•"/>
            </a:pPr>
            <a:endParaRPr lang="sv-SE" sz="2000" dirty="0"/>
          </a:p>
          <a:p>
            <a:pPr>
              <a:buFont typeface="Arial" pitchFamily="34" charset="0"/>
              <a:buChar char="•"/>
            </a:pPr>
            <a:r>
              <a:rPr lang="sv-SE" sz="2000" dirty="0"/>
              <a:t>  Droppa en boll </a:t>
            </a:r>
            <a:r>
              <a:rPr lang="sv-SE" sz="2000" dirty="0">
                <a:solidFill>
                  <a:srgbClr val="FF0000"/>
                </a:solidFill>
              </a:rPr>
              <a:t>inom två klubblängder </a:t>
            </a:r>
            <a:r>
              <a:rPr lang="sv-SE" sz="2000" dirty="0"/>
              <a:t>från bollen men inte närmare hål.</a:t>
            </a:r>
          </a:p>
          <a:p>
            <a:pPr>
              <a:buFont typeface="Arial" pitchFamily="34" charset="0"/>
              <a:buChar char="•"/>
            </a:pPr>
            <a:endParaRPr lang="sv-SE" sz="2000" dirty="0"/>
          </a:p>
          <a:p>
            <a:r>
              <a:rPr lang="sv-SE" dirty="0">
                <a:solidFill>
                  <a:srgbClr val="FF0000"/>
                </a:solidFill>
              </a:rPr>
              <a:t>Om bollen ligger i en bunker måste bollen droppas i bunkern om spelaren inte väljer att spela bollen från föregående plats.</a:t>
            </a:r>
          </a:p>
        </p:txBody>
      </p:sp>
      <p:sp>
        <p:nvSpPr>
          <p:cNvPr id="3" name="textruta 2"/>
          <p:cNvSpPr txBox="1"/>
          <p:nvPr/>
        </p:nvSpPr>
        <p:spPr>
          <a:xfrm>
            <a:off x="1403648" y="764707"/>
            <a:ext cx="6264696" cy="584775"/>
          </a:xfrm>
          <a:prstGeom prst="rect">
            <a:avLst/>
          </a:prstGeom>
          <a:noFill/>
        </p:spPr>
        <p:txBody>
          <a:bodyPr wrap="square" rtlCol="0">
            <a:spAutoFit/>
          </a:bodyPr>
          <a:lstStyle/>
          <a:p>
            <a:r>
              <a:rPr lang="sv-SE" sz="3200" b="1" dirty="0"/>
              <a:t>Ospelbar boll – </a:t>
            </a:r>
            <a:r>
              <a:rPr lang="sv-SE" sz="2400" b="1" dirty="0"/>
              <a:t>fortsättning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lips 22"/>
          <p:cNvSpPr/>
          <p:nvPr/>
        </p:nvSpPr>
        <p:spPr>
          <a:xfrm>
            <a:off x="375437" y="1947020"/>
            <a:ext cx="2907147" cy="1723447"/>
          </a:xfrm>
          <a:prstGeom prst="ellipse">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3" name="Grupp 32"/>
          <p:cNvGrpSpPr/>
          <p:nvPr/>
        </p:nvGrpSpPr>
        <p:grpSpPr>
          <a:xfrm>
            <a:off x="396567" y="3816554"/>
            <a:ext cx="2516271" cy="2668507"/>
            <a:chOff x="564671" y="3678922"/>
            <a:chExt cx="2516270" cy="2668507"/>
          </a:xfrm>
          <a:solidFill>
            <a:schemeClr val="accent6">
              <a:lumMod val="40000"/>
              <a:lumOff val="60000"/>
            </a:schemeClr>
          </a:solidFill>
        </p:grpSpPr>
        <p:sp>
          <p:nvSpPr>
            <p:cNvPr id="3" name="Ellips 2"/>
            <p:cNvSpPr/>
            <p:nvPr/>
          </p:nvSpPr>
          <p:spPr>
            <a:xfrm>
              <a:off x="564671" y="3678922"/>
              <a:ext cx="2516270" cy="2668507"/>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6" name="Rak 5"/>
            <p:cNvCxnSpPr/>
            <p:nvPr/>
          </p:nvCxnSpPr>
          <p:spPr>
            <a:xfrm flipV="1">
              <a:off x="1786858" y="4412895"/>
              <a:ext cx="18001" cy="540059"/>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7" name="Rektangel 6"/>
            <p:cNvSpPr/>
            <p:nvPr/>
          </p:nvSpPr>
          <p:spPr>
            <a:xfrm>
              <a:off x="1817253" y="4412895"/>
              <a:ext cx="180020" cy="1440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p:cNvSpPr txBox="1"/>
            <p:nvPr/>
          </p:nvSpPr>
          <p:spPr>
            <a:xfrm>
              <a:off x="786343" y="4828509"/>
              <a:ext cx="1116122" cy="400110"/>
            </a:xfrm>
            <a:prstGeom prst="rect">
              <a:avLst/>
            </a:prstGeom>
            <a:grpFill/>
          </p:spPr>
          <p:txBody>
            <a:bodyPr wrap="square" rtlCol="0">
              <a:spAutoFit/>
            </a:bodyPr>
            <a:lstStyle/>
            <a:p>
              <a:r>
                <a:rPr lang="sv-SE" sz="2000" dirty="0"/>
                <a:t>Green</a:t>
              </a:r>
            </a:p>
          </p:txBody>
        </p:sp>
      </p:grpSp>
      <p:sp>
        <p:nvSpPr>
          <p:cNvPr id="2" name="textruta 1"/>
          <p:cNvSpPr txBox="1"/>
          <p:nvPr/>
        </p:nvSpPr>
        <p:spPr>
          <a:xfrm>
            <a:off x="2505024" y="180040"/>
            <a:ext cx="3193435" cy="584775"/>
          </a:xfrm>
          <a:prstGeom prst="rect">
            <a:avLst/>
          </a:prstGeom>
          <a:noFill/>
        </p:spPr>
        <p:txBody>
          <a:bodyPr wrap="square" rtlCol="0">
            <a:spAutoFit/>
          </a:bodyPr>
          <a:lstStyle/>
          <a:p>
            <a:r>
              <a:rPr lang="sv-SE" dirty="0"/>
              <a:t>	</a:t>
            </a:r>
            <a:r>
              <a:rPr lang="sv-SE" sz="3200" b="1" dirty="0"/>
              <a:t>Bunker. </a:t>
            </a:r>
          </a:p>
        </p:txBody>
      </p:sp>
      <p:sp>
        <p:nvSpPr>
          <p:cNvPr id="17" name="textruta 16"/>
          <p:cNvSpPr txBox="1"/>
          <p:nvPr/>
        </p:nvSpPr>
        <p:spPr>
          <a:xfrm>
            <a:off x="1135303" y="2460908"/>
            <a:ext cx="1198115" cy="400110"/>
          </a:xfrm>
          <a:prstGeom prst="rect">
            <a:avLst/>
          </a:prstGeom>
          <a:noFill/>
        </p:spPr>
        <p:txBody>
          <a:bodyPr wrap="square" rtlCol="0">
            <a:spAutoFit/>
          </a:bodyPr>
          <a:lstStyle/>
          <a:p>
            <a:r>
              <a:rPr lang="sv-SE" sz="2000" dirty="0"/>
              <a:t>Bunker</a:t>
            </a:r>
          </a:p>
        </p:txBody>
      </p:sp>
      <p:sp>
        <p:nvSpPr>
          <p:cNvPr id="29" name="textruta 28"/>
          <p:cNvSpPr txBox="1"/>
          <p:nvPr/>
        </p:nvSpPr>
        <p:spPr>
          <a:xfrm>
            <a:off x="3563888" y="908720"/>
            <a:ext cx="1584176" cy="707886"/>
          </a:xfrm>
          <a:prstGeom prst="rect">
            <a:avLst/>
          </a:prstGeom>
          <a:noFill/>
        </p:spPr>
        <p:txBody>
          <a:bodyPr wrap="square" rtlCol="0">
            <a:spAutoFit/>
          </a:bodyPr>
          <a:lstStyle/>
          <a:p>
            <a:r>
              <a:rPr lang="sv-SE" sz="2000" b="1" dirty="0"/>
              <a:t>Regel 28. </a:t>
            </a:r>
            <a:r>
              <a:rPr lang="sv-SE" sz="2000" dirty="0">
                <a:solidFill>
                  <a:srgbClr val="0070C0"/>
                </a:solidFill>
              </a:rPr>
              <a:t>Ospelbar boll</a:t>
            </a:r>
          </a:p>
        </p:txBody>
      </p:sp>
      <p:sp>
        <p:nvSpPr>
          <p:cNvPr id="31" name="Ellips 30"/>
          <p:cNvSpPr/>
          <p:nvPr/>
        </p:nvSpPr>
        <p:spPr>
          <a:xfrm>
            <a:off x="2505023" y="3298481"/>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3" name="Rak 42"/>
          <p:cNvCxnSpPr/>
          <p:nvPr/>
        </p:nvCxnSpPr>
        <p:spPr>
          <a:xfrm flipV="1">
            <a:off x="1613218" y="2585793"/>
            <a:ext cx="1359575" cy="2465425"/>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ruta 44"/>
          <p:cNvSpPr txBox="1"/>
          <p:nvPr/>
        </p:nvSpPr>
        <p:spPr>
          <a:xfrm>
            <a:off x="3541864" y="1673300"/>
            <a:ext cx="2156595" cy="1323439"/>
          </a:xfrm>
          <a:prstGeom prst="rect">
            <a:avLst/>
          </a:prstGeom>
          <a:noFill/>
        </p:spPr>
        <p:txBody>
          <a:bodyPr wrap="square" rtlCol="0">
            <a:spAutoFit/>
          </a:bodyPr>
          <a:lstStyle/>
          <a:p>
            <a:r>
              <a:rPr lang="sv-SE" sz="1600" dirty="0">
                <a:solidFill>
                  <a:srgbClr val="FF0000"/>
                </a:solidFill>
              </a:rPr>
              <a:t>Med ett slags plikt</a:t>
            </a:r>
          </a:p>
          <a:p>
            <a:r>
              <a:rPr lang="sv-SE" sz="1600" dirty="0"/>
              <a:t>A eller B. Droppas i bunker</a:t>
            </a:r>
          </a:p>
          <a:p>
            <a:r>
              <a:rPr lang="sv-SE" sz="1600" dirty="0"/>
              <a:t>C. Droppas på föregående plats</a:t>
            </a:r>
          </a:p>
        </p:txBody>
      </p:sp>
      <p:sp>
        <p:nvSpPr>
          <p:cNvPr id="46" name="textruta 45"/>
          <p:cNvSpPr txBox="1"/>
          <p:nvPr/>
        </p:nvSpPr>
        <p:spPr>
          <a:xfrm>
            <a:off x="2833491" y="2401123"/>
            <a:ext cx="274760" cy="369332"/>
          </a:xfrm>
          <a:prstGeom prst="rect">
            <a:avLst/>
          </a:prstGeom>
          <a:noFill/>
        </p:spPr>
        <p:txBody>
          <a:bodyPr wrap="square" rtlCol="0">
            <a:spAutoFit/>
          </a:bodyPr>
          <a:lstStyle/>
          <a:p>
            <a:r>
              <a:rPr lang="sv-SE" dirty="0">
                <a:solidFill>
                  <a:srgbClr val="FF0000"/>
                </a:solidFill>
              </a:rPr>
              <a:t>A</a:t>
            </a:r>
          </a:p>
        </p:txBody>
      </p:sp>
      <p:sp>
        <p:nvSpPr>
          <p:cNvPr id="48" name="textruta 47"/>
          <p:cNvSpPr txBox="1"/>
          <p:nvPr/>
        </p:nvSpPr>
        <p:spPr>
          <a:xfrm>
            <a:off x="2214171" y="2718617"/>
            <a:ext cx="360040" cy="369332"/>
          </a:xfrm>
          <a:prstGeom prst="rect">
            <a:avLst/>
          </a:prstGeom>
          <a:noFill/>
        </p:spPr>
        <p:txBody>
          <a:bodyPr wrap="square" rtlCol="0">
            <a:spAutoFit/>
          </a:bodyPr>
          <a:lstStyle/>
          <a:p>
            <a:r>
              <a:rPr lang="sv-SE" dirty="0">
                <a:solidFill>
                  <a:srgbClr val="FF0000"/>
                </a:solidFill>
              </a:rPr>
              <a:t>B</a:t>
            </a:r>
          </a:p>
        </p:txBody>
      </p:sp>
      <p:sp>
        <p:nvSpPr>
          <p:cNvPr id="38" name="textruta 37"/>
          <p:cNvSpPr txBox="1"/>
          <p:nvPr/>
        </p:nvSpPr>
        <p:spPr>
          <a:xfrm>
            <a:off x="3118162" y="1854636"/>
            <a:ext cx="328843" cy="369332"/>
          </a:xfrm>
          <a:prstGeom prst="rect">
            <a:avLst/>
          </a:prstGeom>
          <a:noFill/>
        </p:spPr>
        <p:txBody>
          <a:bodyPr wrap="square" rtlCol="0">
            <a:spAutoFit/>
          </a:bodyPr>
          <a:lstStyle/>
          <a:p>
            <a:r>
              <a:rPr lang="sv-SE" dirty="0">
                <a:solidFill>
                  <a:srgbClr val="FF0000"/>
                </a:solidFill>
              </a:rPr>
              <a:t>C</a:t>
            </a:r>
            <a:r>
              <a:rPr lang="sv-SE" dirty="0"/>
              <a:t> </a:t>
            </a:r>
          </a:p>
        </p:txBody>
      </p:sp>
    </p:spTree>
    <p:extLst>
      <p:ext uri="{BB962C8B-B14F-4D97-AF65-F5344CB8AC3E}">
        <p14:creationId xmlns:p14="http://schemas.microsoft.com/office/powerpoint/2010/main" val="24828942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p 32"/>
          <p:cNvGrpSpPr/>
          <p:nvPr/>
        </p:nvGrpSpPr>
        <p:grpSpPr>
          <a:xfrm>
            <a:off x="396567" y="3816555"/>
            <a:ext cx="2516271" cy="2636782"/>
            <a:chOff x="564671" y="3678922"/>
            <a:chExt cx="2516270" cy="2668507"/>
          </a:xfrm>
          <a:solidFill>
            <a:schemeClr val="accent6">
              <a:lumMod val="40000"/>
              <a:lumOff val="60000"/>
            </a:schemeClr>
          </a:solidFill>
        </p:grpSpPr>
        <p:sp>
          <p:nvSpPr>
            <p:cNvPr id="3" name="Ellips 2"/>
            <p:cNvSpPr/>
            <p:nvPr/>
          </p:nvSpPr>
          <p:spPr>
            <a:xfrm>
              <a:off x="564671" y="3678922"/>
              <a:ext cx="2516270" cy="2668507"/>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6" name="Rak 5"/>
            <p:cNvCxnSpPr/>
            <p:nvPr/>
          </p:nvCxnSpPr>
          <p:spPr>
            <a:xfrm flipV="1">
              <a:off x="1786858" y="4412895"/>
              <a:ext cx="18001" cy="540059"/>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7" name="Rektangel 6"/>
            <p:cNvSpPr/>
            <p:nvPr/>
          </p:nvSpPr>
          <p:spPr>
            <a:xfrm>
              <a:off x="1817253" y="4412895"/>
              <a:ext cx="180020" cy="1440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p:cNvSpPr txBox="1"/>
            <p:nvPr/>
          </p:nvSpPr>
          <p:spPr>
            <a:xfrm>
              <a:off x="786343" y="4828509"/>
              <a:ext cx="1116122" cy="369332"/>
            </a:xfrm>
            <a:prstGeom prst="rect">
              <a:avLst/>
            </a:prstGeom>
            <a:grpFill/>
          </p:spPr>
          <p:txBody>
            <a:bodyPr wrap="square" rtlCol="0">
              <a:spAutoFit/>
            </a:bodyPr>
            <a:lstStyle/>
            <a:p>
              <a:r>
                <a:rPr lang="sv-SE" dirty="0"/>
                <a:t>Green</a:t>
              </a:r>
            </a:p>
          </p:txBody>
        </p:sp>
      </p:grpSp>
      <p:sp>
        <p:nvSpPr>
          <p:cNvPr id="2" name="textruta 1"/>
          <p:cNvSpPr txBox="1"/>
          <p:nvPr/>
        </p:nvSpPr>
        <p:spPr>
          <a:xfrm>
            <a:off x="2505024" y="180040"/>
            <a:ext cx="3193435" cy="584775"/>
          </a:xfrm>
          <a:prstGeom prst="rect">
            <a:avLst/>
          </a:prstGeom>
          <a:noFill/>
        </p:spPr>
        <p:txBody>
          <a:bodyPr wrap="square" rtlCol="0">
            <a:spAutoFit/>
          </a:bodyPr>
          <a:lstStyle/>
          <a:p>
            <a:r>
              <a:rPr lang="sv-SE" dirty="0"/>
              <a:t>	</a:t>
            </a:r>
            <a:r>
              <a:rPr lang="sv-SE" sz="3200" b="1" dirty="0"/>
              <a:t>Bunker. </a:t>
            </a:r>
          </a:p>
        </p:txBody>
      </p:sp>
      <p:grpSp>
        <p:nvGrpSpPr>
          <p:cNvPr id="30" name="Grupp 29"/>
          <p:cNvGrpSpPr/>
          <p:nvPr/>
        </p:nvGrpSpPr>
        <p:grpSpPr>
          <a:xfrm>
            <a:off x="375437" y="1947020"/>
            <a:ext cx="2907147" cy="1723447"/>
            <a:chOff x="760743" y="1557834"/>
            <a:chExt cx="2907147" cy="1844976"/>
          </a:xfrm>
          <a:noFill/>
        </p:grpSpPr>
        <p:sp>
          <p:nvSpPr>
            <p:cNvPr id="23" name="Ellips 22"/>
            <p:cNvSpPr/>
            <p:nvPr/>
          </p:nvSpPr>
          <p:spPr>
            <a:xfrm>
              <a:off x="760743" y="1557834"/>
              <a:ext cx="2907147" cy="1844976"/>
            </a:xfrm>
            <a:prstGeom prst="ellipse">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p:cNvSpPr/>
            <p:nvPr/>
          </p:nvSpPr>
          <p:spPr>
            <a:xfrm rot="19509546">
              <a:off x="971600" y="1844824"/>
              <a:ext cx="360040" cy="1576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rot="19509546">
              <a:off x="1069881" y="1973448"/>
              <a:ext cx="360040" cy="1576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p:cNvSpPr/>
            <p:nvPr/>
          </p:nvSpPr>
          <p:spPr>
            <a:xfrm rot="19509546">
              <a:off x="876606" y="1720957"/>
              <a:ext cx="360040" cy="1593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8" name="textruta 27"/>
          <p:cNvSpPr txBox="1"/>
          <p:nvPr/>
        </p:nvSpPr>
        <p:spPr>
          <a:xfrm>
            <a:off x="689950" y="272842"/>
            <a:ext cx="2297874" cy="707886"/>
          </a:xfrm>
          <a:prstGeom prst="rect">
            <a:avLst/>
          </a:prstGeom>
          <a:noFill/>
        </p:spPr>
        <p:txBody>
          <a:bodyPr wrap="square" rtlCol="0">
            <a:spAutoFit/>
          </a:bodyPr>
          <a:lstStyle/>
          <a:p>
            <a:r>
              <a:rPr lang="sv-SE" sz="2000" b="1" dirty="0"/>
              <a:t>Regel 24</a:t>
            </a:r>
            <a:r>
              <a:rPr lang="sv-SE" sz="2000" dirty="0">
                <a:solidFill>
                  <a:srgbClr val="0070C0"/>
                </a:solidFill>
              </a:rPr>
              <a:t>. Oflyttbart hindrande föremål</a:t>
            </a:r>
          </a:p>
        </p:txBody>
      </p:sp>
      <p:sp>
        <p:nvSpPr>
          <p:cNvPr id="29" name="textruta 28"/>
          <p:cNvSpPr txBox="1"/>
          <p:nvPr/>
        </p:nvSpPr>
        <p:spPr>
          <a:xfrm>
            <a:off x="3767479" y="1015590"/>
            <a:ext cx="1584176" cy="707886"/>
          </a:xfrm>
          <a:prstGeom prst="rect">
            <a:avLst/>
          </a:prstGeom>
          <a:noFill/>
        </p:spPr>
        <p:txBody>
          <a:bodyPr wrap="square" rtlCol="0">
            <a:spAutoFit/>
          </a:bodyPr>
          <a:lstStyle/>
          <a:p>
            <a:r>
              <a:rPr lang="sv-SE" sz="2000" b="1" dirty="0"/>
              <a:t>Regel 28. </a:t>
            </a:r>
            <a:r>
              <a:rPr lang="sv-SE" sz="2000" dirty="0">
                <a:solidFill>
                  <a:srgbClr val="0070C0"/>
                </a:solidFill>
              </a:rPr>
              <a:t>Ospelbar boll</a:t>
            </a:r>
          </a:p>
        </p:txBody>
      </p:sp>
      <p:sp>
        <p:nvSpPr>
          <p:cNvPr id="31" name="Ellips 30"/>
          <p:cNvSpPr/>
          <p:nvPr/>
        </p:nvSpPr>
        <p:spPr>
          <a:xfrm>
            <a:off x="2505023" y="3298481"/>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Ellips 31"/>
          <p:cNvSpPr/>
          <p:nvPr/>
        </p:nvSpPr>
        <p:spPr>
          <a:xfrm>
            <a:off x="1008676" y="2340147"/>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textruta 34"/>
          <p:cNvSpPr txBox="1"/>
          <p:nvPr/>
        </p:nvSpPr>
        <p:spPr>
          <a:xfrm>
            <a:off x="971600" y="980728"/>
            <a:ext cx="2795879" cy="830997"/>
          </a:xfrm>
          <a:prstGeom prst="rect">
            <a:avLst/>
          </a:prstGeom>
          <a:noFill/>
        </p:spPr>
        <p:txBody>
          <a:bodyPr wrap="square" rtlCol="0">
            <a:spAutoFit/>
          </a:bodyPr>
          <a:lstStyle/>
          <a:p>
            <a:pPr marL="228594" indent="-228594">
              <a:buAutoNum type="alphaUcPeriod"/>
            </a:pPr>
            <a:r>
              <a:rPr lang="sv-SE" sz="1600" dirty="0">
                <a:solidFill>
                  <a:srgbClr val="FF0000"/>
                </a:solidFill>
              </a:rPr>
              <a:t>Utan plikt </a:t>
            </a:r>
            <a:r>
              <a:rPr lang="sv-SE" sz="1600" dirty="0"/>
              <a:t>Droppas i bunkern</a:t>
            </a:r>
          </a:p>
          <a:p>
            <a:pPr marL="228594" indent="-228594">
              <a:buAutoNum type="alphaUcPeriod"/>
            </a:pPr>
            <a:r>
              <a:rPr lang="sv-SE" sz="1600" dirty="0">
                <a:solidFill>
                  <a:srgbClr val="FF0000"/>
                </a:solidFill>
              </a:rPr>
              <a:t>Med ett slags plikt </a:t>
            </a:r>
            <a:r>
              <a:rPr lang="sv-SE" sz="1600" dirty="0"/>
              <a:t>i </a:t>
            </a:r>
            <a:r>
              <a:rPr lang="sv-SE" sz="1600" dirty="0" err="1"/>
              <a:t>flagglinjen</a:t>
            </a:r>
            <a:r>
              <a:rPr lang="sv-SE" sz="1600" dirty="0"/>
              <a:t> utanför bunkern</a:t>
            </a:r>
          </a:p>
        </p:txBody>
      </p:sp>
      <p:cxnSp>
        <p:nvCxnSpPr>
          <p:cNvPr id="37" name="Rak 36"/>
          <p:cNvCxnSpPr/>
          <p:nvPr/>
        </p:nvCxnSpPr>
        <p:spPr>
          <a:xfrm flipH="1" flipV="1">
            <a:off x="881462" y="1433933"/>
            <a:ext cx="731755" cy="3604571"/>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ruta 38"/>
          <p:cNvSpPr txBox="1"/>
          <p:nvPr/>
        </p:nvSpPr>
        <p:spPr>
          <a:xfrm>
            <a:off x="1249151" y="2165960"/>
            <a:ext cx="274760" cy="369332"/>
          </a:xfrm>
          <a:prstGeom prst="rect">
            <a:avLst/>
          </a:prstGeom>
          <a:noFill/>
        </p:spPr>
        <p:txBody>
          <a:bodyPr wrap="square" rtlCol="0">
            <a:spAutoFit/>
          </a:bodyPr>
          <a:lstStyle/>
          <a:p>
            <a:r>
              <a:rPr lang="sv-SE" dirty="0">
                <a:solidFill>
                  <a:srgbClr val="FF0000"/>
                </a:solidFill>
              </a:rPr>
              <a:t>A</a:t>
            </a:r>
          </a:p>
        </p:txBody>
      </p:sp>
      <p:sp>
        <p:nvSpPr>
          <p:cNvPr id="40" name="textruta 39"/>
          <p:cNvSpPr txBox="1"/>
          <p:nvPr/>
        </p:nvSpPr>
        <p:spPr>
          <a:xfrm>
            <a:off x="692567" y="1081193"/>
            <a:ext cx="366719" cy="369332"/>
          </a:xfrm>
          <a:prstGeom prst="rect">
            <a:avLst/>
          </a:prstGeom>
          <a:noFill/>
        </p:spPr>
        <p:txBody>
          <a:bodyPr wrap="square" rtlCol="0">
            <a:spAutoFit/>
          </a:bodyPr>
          <a:lstStyle/>
          <a:p>
            <a:r>
              <a:rPr lang="sv-SE" dirty="0">
                <a:solidFill>
                  <a:srgbClr val="FF0000"/>
                </a:solidFill>
              </a:rPr>
              <a:t>B</a:t>
            </a:r>
          </a:p>
        </p:txBody>
      </p:sp>
      <p:cxnSp>
        <p:nvCxnSpPr>
          <p:cNvPr id="43" name="Rak 42"/>
          <p:cNvCxnSpPr/>
          <p:nvPr/>
        </p:nvCxnSpPr>
        <p:spPr>
          <a:xfrm flipV="1">
            <a:off x="1613218" y="2585793"/>
            <a:ext cx="1359575" cy="2465425"/>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ruta 44"/>
          <p:cNvSpPr txBox="1"/>
          <p:nvPr/>
        </p:nvSpPr>
        <p:spPr>
          <a:xfrm>
            <a:off x="3463225" y="1758338"/>
            <a:ext cx="2436558" cy="830997"/>
          </a:xfrm>
          <a:prstGeom prst="rect">
            <a:avLst/>
          </a:prstGeom>
          <a:noFill/>
        </p:spPr>
        <p:txBody>
          <a:bodyPr wrap="square" rtlCol="0">
            <a:spAutoFit/>
          </a:bodyPr>
          <a:lstStyle/>
          <a:p>
            <a:r>
              <a:rPr lang="sv-SE" sz="1600" dirty="0">
                <a:solidFill>
                  <a:srgbClr val="FF0000"/>
                </a:solidFill>
              </a:rPr>
              <a:t>Med ett slags plikt</a:t>
            </a:r>
          </a:p>
          <a:p>
            <a:r>
              <a:rPr lang="sv-SE" sz="1600" dirty="0">
                <a:solidFill>
                  <a:srgbClr val="FF0000"/>
                </a:solidFill>
              </a:rPr>
              <a:t>A</a:t>
            </a:r>
            <a:r>
              <a:rPr lang="sv-SE" sz="1600" dirty="0"/>
              <a:t> eller </a:t>
            </a:r>
            <a:r>
              <a:rPr lang="sv-SE" sz="1600" dirty="0">
                <a:solidFill>
                  <a:srgbClr val="FF0000"/>
                </a:solidFill>
              </a:rPr>
              <a:t>B. </a:t>
            </a:r>
            <a:r>
              <a:rPr lang="sv-SE" sz="1600" dirty="0"/>
              <a:t>Droppas i bunker</a:t>
            </a:r>
          </a:p>
          <a:p>
            <a:r>
              <a:rPr lang="sv-SE" sz="1600" dirty="0">
                <a:solidFill>
                  <a:srgbClr val="FF0000"/>
                </a:solidFill>
              </a:rPr>
              <a:t>C. </a:t>
            </a:r>
            <a:r>
              <a:rPr lang="sv-SE" sz="1600" dirty="0"/>
              <a:t>Droppas </a:t>
            </a:r>
            <a:r>
              <a:rPr lang="sv-SE" sz="1600" dirty="0" err="1"/>
              <a:t>föreg</a:t>
            </a:r>
            <a:r>
              <a:rPr lang="sv-SE" sz="1600" dirty="0"/>
              <a:t> plats</a:t>
            </a:r>
          </a:p>
        </p:txBody>
      </p:sp>
      <p:sp>
        <p:nvSpPr>
          <p:cNvPr id="46" name="textruta 45"/>
          <p:cNvSpPr txBox="1"/>
          <p:nvPr/>
        </p:nvSpPr>
        <p:spPr>
          <a:xfrm>
            <a:off x="2833491" y="2401123"/>
            <a:ext cx="274760" cy="369332"/>
          </a:xfrm>
          <a:prstGeom prst="rect">
            <a:avLst/>
          </a:prstGeom>
          <a:noFill/>
        </p:spPr>
        <p:txBody>
          <a:bodyPr wrap="square" rtlCol="0">
            <a:spAutoFit/>
          </a:bodyPr>
          <a:lstStyle/>
          <a:p>
            <a:r>
              <a:rPr lang="sv-SE" dirty="0">
                <a:solidFill>
                  <a:srgbClr val="FF0000"/>
                </a:solidFill>
              </a:rPr>
              <a:t>A</a:t>
            </a:r>
          </a:p>
        </p:txBody>
      </p:sp>
      <p:sp>
        <p:nvSpPr>
          <p:cNvPr id="48" name="textruta 47"/>
          <p:cNvSpPr txBox="1"/>
          <p:nvPr/>
        </p:nvSpPr>
        <p:spPr>
          <a:xfrm>
            <a:off x="2355077" y="2800829"/>
            <a:ext cx="360040" cy="369332"/>
          </a:xfrm>
          <a:prstGeom prst="rect">
            <a:avLst/>
          </a:prstGeom>
          <a:noFill/>
        </p:spPr>
        <p:txBody>
          <a:bodyPr wrap="square" rtlCol="0">
            <a:spAutoFit/>
          </a:bodyPr>
          <a:lstStyle/>
          <a:p>
            <a:r>
              <a:rPr lang="sv-SE" dirty="0">
                <a:solidFill>
                  <a:srgbClr val="FF0000"/>
                </a:solidFill>
              </a:rPr>
              <a:t>B</a:t>
            </a:r>
          </a:p>
        </p:txBody>
      </p:sp>
      <p:sp>
        <p:nvSpPr>
          <p:cNvPr id="17" name="textruta 16"/>
          <p:cNvSpPr txBox="1"/>
          <p:nvPr/>
        </p:nvSpPr>
        <p:spPr>
          <a:xfrm>
            <a:off x="1472991" y="2572175"/>
            <a:ext cx="1198115" cy="369332"/>
          </a:xfrm>
          <a:prstGeom prst="rect">
            <a:avLst/>
          </a:prstGeom>
          <a:noFill/>
        </p:spPr>
        <p:txBody>
          <a:bodyPr wrap="square" rtlCol="0">
            <a:spAutoFit/>
          </a:bodyPr>
          <a:lstStyle/>
          <a:p>
            <a:r>
              <a:rPr lang="sv-SE" dirty="0"/>
              <a:t>Bunker</a:t>
            </a:r>
          </a:p>
        </p:txBody>
      </p:sp>
    </p:spTree>
    <p:extLst>
      <p:ext uri="{BB962C8B-B14F-4D97-AF65-F5344CB8AC3E}">
        <p14:creationId xmlns:p14="http://schemas.microsoft.com/office/powerpoint/2010/main" val="185346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p 32"/>
          <p:cNvGrpSpPr/>
          <p:nvPr/>
        </p:nvGrpSpPr>
        <p:grpSpPr>
          <a:xfrm>
            <a:off x="396567" y="3816554"/>
            <a:ext cx="2516271" cy="2668507"/>
            <a:chOff x="564671" y="3678922"/>
            <a:chExt cx="2516270" cy="2668507"/>
          </a:xfrm>
          <a:solidFill>
            <a:schemeClr val="accent6">
              <a:lumMod val="40000"/>
              <a:lumOff val="60000"/>
            </a:schemeClr>
          </a:solidFill>
        </p:grpSpPr>
        <p:sp>
          <p:nvSpPr>
            <p:cNvPr id="3" name="Ellips 2"/>
            <p:cNvSpPr/>
            <p:nvPr/>
          </p:nvSpPr>
          <p:spPr>
            <a:xfrm>
              <a:off x="564671" y="3678922"/>
              <a:ext cx="2516270" cy="2668507"/>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6" name="Rak 5"/>
            <p:cNvCxnSpPr/>
            <p:nvPr/>
          </p:nvCxnSpPr>
          <p:spPr>
            <a:xfrm flipV="1">
              <a:off x="1786858" y="4412895"/>
              <a:ext cx="18001" cy="540059"/>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7" name="Rektangel 6"/>
            <p:cNvSpPr/>
            <p:nvPr/>
          </p:nvSpPr>
          <p:spPr>
            <a:xfrm>
              <a:off x="1817253" y="4412895"/>
              <a:ext cx="180020" cy="1440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p:cNvSpPr txBox="1"/>
            <p:nvPr/>
          </p:nvSpPr>
          <p:spPr>
            <a:xfrm>
              <a:off x="786343" y="4828509"/>
              <a:ext cx="1116122" cy="369332"/>
            </a:xfrm>
            <a:prstGeom prst="rect">
              <a:avLst/>
            </a:prstGeom>
            <a:grpFill/>
          </p:spPr>
          <p:txBody>
            <a:bodyPr wrap="square" rtlCol="0">
              <a:spAutoFit/>
            </a:bodyPr>
            <a:lstStyle/>
            <a:p>
              <a:r>
                <a:rPr lang="sv-SE" dirty="0"/>
                <a:t>Green</a:t>
              </a:r>
            </a:p>
          </p:txBody>
        </p:sp>
      </p:grpSp>
      <p:sp>
        <p:nvSpPr>
          <p:cNvPr id="2" name="textruta 1"/>
          <p:cNvSpPr txBox="1"/>
          <p:nvPr/>
        </p:nvSpPr>
        <p:spPr>
          <a:xfrm>
            <a:off x="2505024" y="180040"/>
            <a:ext cx="3193435" cy="584775"/>
          </a:xfrm>
          <a:prstGeom prst="rect">
            <a:avLst/>
          </a:prstGeom>
          <a:noFill/>
        </p:spPr>
        <p:txBody>
          <a:bodyPr wrap="square" rtlCol="0">
            <a:spAutoFit/>
          </a:bodyPr>
          <a:lstStyle/>
          <a:p>
            <a:r>
              <a:rPr lang="sv-SE" dirty="0"/>
              <a:t>	</a:t>
            </a:r>
            <a:r>
              <a:rPr lang="sv-SE" sz="3200" b="1" dirty="0"/>
              <a:t>Bunker. </a:t>
            </a:r>
          </a:p>
        </p:txBody>
      </p:sp>
      <p:sp>
        <p:nvSpPr>
          <p:cNvPr id="4" name="Ellips 3"/>
          <p:cNvSpPr/>
          <p:nvPr/>
        </p:nvSpPr>
        <p:spPr>
          <a:xfrm>
            <a:off x="4624001" y="2464147"/>
            <a:ext cx="2088232" cy="2484276"/>
          </a:xfrm>
          <a:prstGeom prst="ellipse">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4831992" y="2991340"/>
            <a:ext cx="1396192" cy="110516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 name="Rak 9"/>
          <p:cNvCxnSpPr/>
          <p:nvPr/>
        </p:nvCxnSpPr>
        <p:spPr>
          <a:xfrm flipV="1">
            <a:off x="1613214" y="2262867"/>
            <a:ext cx="5911115" cy="2815196"/>
          </a:xfrm>
          <a:prstGeom prst="line">
            <a:avLst/>
          </a:prstGeom>
        </p:spPr>
        <p:style>
          <a:lnRef idx="1">
            <a:schemeClr val="accent1"/>
          </a:lnRef>
          <a:fillRef idx="0">
            <a:schemeClr val="accent1"/>
          </a:fillRef>
          <a:effectRef idx="0">
            <a:schemeClr val="accent1"/>
          </a:effectRef>
          <a:fontRef idx="minor">
            <a:schemeClr val="tx1"/>
          </a:fontRef>
        </p:style>
      </p:cxnSp>
      <p:sp>
        <p:nvSpPr>
          <p:cNvPr id="11" name="Ellips 10"/>
          <p:cNvSpPr/>
          <p:nvPr/>
        </p:nvSpPr>
        <p:spPr>
          <a:xfrm>
            <a:off x="5266891" y="3244515"/>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p:cNvSpPr txBox="1"/>
          <p:nvPr/>
        </p:nvSpPr>
        <p:spPr>
          <a:xfrm>
            <a:off x="5312468" y="2556479"/>
            <a:ext cx="566011" cy="369332"/>
          </a:xfrm>
          <a:prstGeom prst="rect">
            <a:avLst/>
          </a:prstGeom>
          <a:noFill/>
        </p:spPr>
        <p:txBody>
          <a:bodyPr wrap="square" rtlCol="0">
            <a:spAutoFit/>
          </a:bodyPr>
          <a:lstStyle/>
          <a:p>
            <a:r>
              <a:rPr lang="sv-SE" dirty="0">
                <a:solidFill>
                  <a:srgbClr val="FF0000"/>
                </a:solidFill>
              </a:rPr>
              <a:t>A</a:t>
            </a:r>
          </a:p>
        </p:txBody>
      </p:sp>
      <p:sp>
        <p:nvSpPr>
          <p:cNvPr id="14" name="textruta 13"/>
          <p:cNvSpPr txBox="1"/>
          <p:nvPr/>
        </p:nvSpPr>
        <p:spPr>
          <a:xfrm>
            <a:off x="5831247" y="4227689"/>
            <a:ext cx="360040" cy="369332"/>
          </a:xfrm>
          <a:prstGeom prst="rect">
            <a:avLst/>
          </a:prstGeom>
          <a:noFill/>
        </p:spPr>
        <p:txBody>
          <a:bodyPr wrap="square" rtlCol="0">
            <a:spAutoFit/>
          </a:bodyPr>
          <a:lstStyle/>
          <a:p>
            <a:r>
              <a:rPr lang="sv-SE" dirty="0">
                <a:solidFill>
                  <a:srgbClr val="FF0000"/>
                </a:solidFill>
              </a:rPr>
              <a:t>B</a:t>
            </a:r>
          </a:p>
        </p:txBody>
      </p:sp>
      <p:sp>
        <p:nvSpPr>
          <p:cNvPr id="15" name="textruta 14"/>
          <p:cNvSpPr txBox="1"/>
          <p:nvPr/>
        </p:nvSpPr>
        <p:spPr>
          <a:xfrm>
            <a:off x="7565316" y="2047883"/>
            <a:ext cx="328843" cy="369332"/>
          </a:xfrm>
          <a:prstGeom prst="rect">
            <a:avLst/>
          </a:prstGeom>
          <a:noFill/>
        </p:spPr>
        <p:txBody>
          <a:bodyPr wrap="square" rtlCol="0">
            <a:spAutoFit/>
          </a:bodyPr>
          <a:lstStyle/>
          <a:p>
            <a:r>
              <a:rPr lang="sv-SE" dirty="0">
                <a:solidFill>
                  <a:srgbClr val="FF0000"/>
                </a:solidFill>
              </a:rPr>
              <a:t>C</a:t>
            </a:r>
            <a:r>
              <a:rPr lang="sv-SE" dirty="0"/>
              <a:t> </a:t>
            </a:r>
          </a:p>
        </p:txBody>
      </p:sp>
      <p:sp>
        <p:nvSpPr>
          <p:cNvPr id="19" name="textruta 18"/>
          <p:cNvSpPr txBox="1"/>
          <p:nvPr/>
        </p:nvSpPr>
        <p:spPr>
          <a:xfrm>
            <a:off x="4904421" y="3656925"/>
            <a:ext cx="910083" cy="369332"/>
          </a:xfrm>
          <a:prstGeom prst="rect">
            <a:avLst/>
          </a:prstGeom>
          <a:noFill/>
        </p:spPr>
        <p:txBody>
          <a:bodyPr wrap="square" rtlCol="0">
            <a:spAutoFit/>
          </a:bodyPr>
          <a:lstStyle/>
          <a:p>
            <a:r>
              <a:rPr lang="sv-SE" dirty="0"/>
              <a:t>Vatten</a:t>
            </a:r>
          </a:p>
        </p:txBody>
      </p:sp>
      <p:sp>
        <p:nvSpPr>
          <p:cNvPr id="20" name="textruta 19"/>
          <p:cNvSpPr txBox="1"/>
          <p:nvPr/>
        </p:nvSpPr>
        <p:spPr>
          <a:xfrm>
            <a:off x="4069793" y="4966141"/>
            <a:ext cx="4950991" cy="1815882"/>
          </a:xfrm>
          <a:prstGeom prst="rect">
            <a:avLst/>
          </a:prstGeom>
          <a:noFill/>
        </p:spPr>
        <p:txBody>
          <a:bodyPr wrap="square" rtlCol="0">
            <a:spAutoFit/>
          </a:bodyPr>
          <a:lstStyle/>
          <a:p>
            <a:r>
              <a:rPr lang="sv-SE" sz="1600" dirty="0">
                <a:solidFill>
                  <a:srgbClr val="FF0000"/>
                </a:solidFill>
              </a:rPr>
              <a:t>Utan plikt</a:t>
            </a:r>
          </a:p>
          <a:p>
            <a:r>
              <a:rPr lang="sv-SE" sz="1600" dirty="0">
                <a:solidFill>
                  <a:srgbClr val="FF0000"/>
                </a:solidFill>
              </a:rPr>
              <a:t>A och B. </a:t>
            </a:r>
            <a:r>
              <a:rPr lang="sv-SE" sz="1600" dirty="0"/>
              <a:t>Bollen  </a:t>
            </a:r>
            <a:r>
              <a:rPr lang="sv-SE" sz="1600" dirty="0">
                <a:solidFill>
                  <a:srgbClr val="FF0000"/>
                </a:solidFill>
              </a:rPr>
              <a:t>måste droppas vid </a:t>
            </a:r>
            <a:r>
              <a:rPr lang="sv-SE" sz="1600" dirty="0"/>
              <a:t>närmaste punkt för lättnad</a:t>
            </a:r>
            <a:r>
              <a:rPr lang="sv-SE" sz="1600" dirty="0">
                <a:solidFill>
                  <a:srgbClr val="FF0000"/>
                </a:solidFill>
              </a:rPr>
              <a:t> </a:t>
            </a:r>
            <a:r>
              <a:rPr lang="sv-SE" sz="1600" dirty="0"/>
              <a:t>eller</a:t>
            </a:r>
            <a:r>
              <a:rPr lang="sv-SE" sz="1600" dirty="0">
                <a:solidFill>
                  <a:srgbClr val="FF0000"/>
                </a:solidFill>
              </a:rPr>
              <a:t> </a:t>
            </a:r>
            <a:r>
              <a:rPr lang="sv-SE" sz="1600" dirty="0"/>
              <a:t>om inte fullständig lättnad kan </a:t>
            </a:r>
            <a:r>
              <a:rPr lang="sv-SE" sz="1600" dirty="0">
                <a:solidFill>
                  <a:srgbClr val="FF0000"/>
                </a:solidFill>
              </a:rPr>
              <a:t>nås vid bästa punkt dock icke närmare håll</a:t>
            </a:r>
          </a:p>
          <a:p>
            <a:endParaRPr lang="sv-SE" sz="1600" dirty="0">
              <a:solidFill>
                <a:srgbClr val="FF0000"/>
              </a:solidFill>
            </a:endParaRPr>
          </a:p>
          <a:p>
            <a:r>
              <a:rPr lang="sv-SE" sz="1600" dirty="0">
                <a:solidFill>
                  <a:srgbClr val="FF0000"/>
                </a:solidFill>
              </a:rPr>
              <a:t>Med ett slags plikt.</a:t>
            </a:r>
          </a:p>
          <a:p>
            <a:r>
              <a:rPr lang="sv-SE" sz="1600" dirty="0">
                <a:solidFill>
                  <a:srgbClr val="FF0000"/>
                </a:solidFill>
              </a:rPr>
              <a:t>C. </a:t>
            </a:r>
            <a:r>
              <a:rPr lang="sv-SE" sz="1600" dirty="0"/>
              <a:t>Utanför bunkern i </a:t>
            </a:r>
            <a:r>
              <a:rPr lang="sv-SE" sz="1600" dirty="0" err="1"/>
              <a:t>flagglinjen</a:t>
            </a:r>
            <a:endParaRPr lang="sv-SE" sz="1600" dirty="0"/>
          </a:p>
        </p:txBody>
      </p:sp>
      <p:grpSp>
        <p:nvGrpSpPr>
          <p:cNvPr id="30" name="Grupp 29"/>
          <p:cNvGrpSpPr/>
          <p:nvPr/>
        </p:nvGrpSpPr>
        <p:grpSpPr>
          <a:xfrm>
            <a:off x="375437" y="1947020"/>
            <a:ext cx="2907147" cy="1723447"/>
            <a:chOff x="760743" y="1557834"/>
            <a:chExt cx="2907147" cy="1844976"/>
          </a:xfrm>
        </p:grpSpPr>
        <p:sp>
          <p:nvSpPr>
            <p:cNvPr id="23" name="Ellips 22"/>
            <p:cNvSpPr/>
            <p:nvPr/>
          </p:nvSpPr>
          <p:spPr>
            <a:xfrm>
              <a:off x="760743" y="1557834"/>
              <a:ext cx="2907147" cy="1844976"/>
            </a:xfrm>
            <a:prstGeom prst="ellipse">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p:cNvSpPr/>
            <p:nvPr/>
          </p:nvSpPr>
          <p:spPr>
            <a:xfrm rot="19509546">
              <a:off x="971600" y="1844824"/>
              <a:ext cx="360040" cy="1576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rot="19509546">
              <a:off x="1069881" y="1973448"/>
              <a:ext cx="360040" cy="1576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p:cNvSpPr/>
            <p:nvPr/>
          </p:nvSpPr>
          <p:spPr>
            <a:xfrm rot="19509546">
              <a:off x="876606" y="1720957"/>
              <a:ext cx="360040" cy="159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7" name="textruta 26"/>
          <p:cNvSpPr txBox="1"/>
          <p:nvPr/>
        </p:nvSpPr>
        <p:spPr>
          <a:xfrm>
            <a:off x="5466985" y="1468287"/>
            <a:ext cx="2372702" cy="707886"/>
          </a:xfrm>
          <a:prstGeom prst="rect">
            <a:avLst/>
          </a:prstGeom>
          <a:noFill/>
        </p:spPr>
        <p:txBody>
          <a:bodyPr wrap="square" rtlCol="0">
            <a:spAutoFit/>
          </a:bodyPr>
          <a:lstStyle/>
          <a:p>
            <a:r>
              <a:rPr lang="sv-SE" sz="2000" b="1" dirty="0"/>
              <a:t>Regel 25. </a:t>
            </a:r>
            <a:r>
              <a:rPr lang="sv-SE" sz="2000" dirty="0">
                <a:solidFill>
                  <a:srgbClr val="0070C0"/>
                </a:solidFill>
              </a:rPr>
              <a:t>Onormala       markförhållanden</a:t>
            </a:r>
          </a:p>
        </p:txBody>
      </p:sp>
      <p:sp>
        <p:nvSpPr>
          <p:cNvPr id="28" name="textruta 27"/>
          <p:cNvSpPr txBox="1"/>
          <p:nvPr/>
        </p:nvSpPr>
        <p:spPr>
          <a:xfrm>
            <a:off x="700614" y="276294"/>
            <a:ext cx="2581970" cy="707886"/>
          </a:xfrm>
          <a:prstGeom prst="rect">
            <a:avLst/>
          </a:prstGeom>
          <a:noFill/>
        </p:spPr>
        <p:txBody>
          <a:bodyPr wrap="square" rtlCol="0">
            <a:spAutoFit/>
          </a:bodyPr>
          <a:lstStyle/>
          <a:p>
            <a:r>
              <a:rPr lang="sv-SE" sz="2000" b="1" dirty="0"/>
              <a:t>Regel 24</a:t>
            </a:r>
            <a:r>
              <a:rPr lang="sv-SE" sz="2000" dirty="0">
                <a:solidFill>
                  <a:srgbClr val="0070C0"/>
                </a:solidFill>
              </a:rPr>
              <a:t>. Oflyttbart hindrande föremål</a:t>
            </a:r>
          </a:p>
        </p:txBody>
      </p:sp>
      <p:sp>
        <p:nvSpPr>
          <p:cNvPr id="29" name="textruta 28"/>
          <p:cNvSpPr txBox="1"/>
          <p:nvPr/>
        </p:nvSpPr>
        <p:spPr>
          <a:xfrm>
            <a:off x="3487810" y="931867"/>
            <a:ext cx="1584176" cy="707886"/>
          </a:xfrm>
          <a:prstGeom prst="rect">
            <a:avLst/>
          </a:prstGeom>
          <a:noFill/>
        </p:spPr>
        <p:txBody>
          <a:bodyPr wrap="square" rtlCol="0">
            <a:spAutoFit/>
          </a:bodyPr>
          <a:lstStyle/>
          <a:p>
            <a:r>
              <a:rPr lang="sv-SE" sz="2000" b="1" dirty="0"/>
              <a:t>Regel 28. </a:t>
            </a:r>
            <a:r>
              <a:rPr lang="sv-SE" sz="2000" dirty="0">
                <a:solidFill>
                  <a:srgbClr val="0070C0"/>
                </a:solidFill>
              </a:rPr>
              <a:t>Ospelbar boll</a:t>
            </a:r>
          </a:p>
        </p:txBody>
      </p:sp>
      <p:sp>
        <p:nvSpPr>
          <p:cNvPr id="31" name="Ellips 30"/>
          <p:cNvSpPr/>
          <p:nvPr/>
        </p:nvSpPr>
        <p:spPr>
          <a:xfrm>
            <a:off x="2505023" y="3298481"/>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Ellips 31"/>
          <p:cNvSpPr/>
          <p:nvPr/>
        </p:nvSpPr>
        <p:spPr>
          <a:xfrm>
            <a:off x="1008676" y="2340147"/>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textruta 34"/>
          <p:cNvSpPr txBox="1"/>
          <p:nvPr/>
        </p:nvSpPr>
        <p:spPr>
          <a:xfrm>
            <a:off x="967544" y="975347"/>
            <a:ext cx="2447243" cy="954107"/>
          </a:xfrm>
          <a:prstGeom prst="rect">
            <a:avLst/>
          </a:prstGeom>
          <a:noFill/>
        </p:spPr>
        <p:txBody>
          <a:bodyPr wrap="square" rtlCol="0">
            <a:spAutoFit/>
          </a:bodyPr>
          <a:lstStyle/>
          <a:p>
            <a:pPr marL="228594" indent="-228594">
              <a:buAutoNum type="alphaUcPeriod"/>
            </a:pPr>
            <a:r>
              <a:rPr lang="sv-SE" sz="1400" dirty="0">
                <a:solidFill>
                  <a:srgbClr val="FF0000"/>
                </a:solidFill>
              </a:rPr>
              <a:t>Utan plikt </a:t>
            </a:r>
            <a:r>
              <a:rPr lang="sv-SE" sz="1400" dirty="0"/>
              <a:t>Droppas i bunkern</a:t>
            </a:r>
          </a:p>
          <a:p>
            <a:pPr marL="228594" indent="-228594">
              <a:buAutoNum type="alphaUcPeriod"/>
            </a:pPr>
            <a:r>
              <a:rPr lang="sv-SE" sz="1400" dirty="0">
                <a:solidFill>
                  <a:srgbClr val="FF0000"/>
                </a:solidFill>
              </a:rPr>
              <a:t>Med ett slags plikt </a:t>
            </a:r>
            <a:r>
              <a:rPr lang="sv-SE" sz="1400" dirty="0"/>
              <a:t>i </a:t>
            </a:r>
            <a:r>
              <a:rPr lang="sv-SE" sz="1400" dirty="0" err="1"/>
              <a:t>flagglinjen</a:t>
            </a:r>
            <a:r>
              <a:rPr lang="sv-SE" sz="1400" dirty="0"/>
              <a:t> utanför bunkern</a:t>
            </a:r>
          </a:p>
        </p:txBody>
      </p:sp>
      <p:cxnSp>
        <p:nvCxnSpPr>
          <p:cNvPr id="37" name="Rak 36"/>
          <p:cNvCxnSpPr/>
          <p:nvPr/>
        </p:nvCxnSpPr>
        <p:spPr>
          <a:xfrm flipH="1" flipV="1">
            <a:off x="881462" y="1433933"/>
            <a:ext cx="731755" cy="3604571"/>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ruta 38"/>
          <p:cNvSpPr txBox="1"/>
          <p:nvPr/>
        </p:nvSpPr>
        <p:spPr>
          <a:xfrm>
            <a:off x="1249151" y="2165960"/>
            <a:ext cx="274760" cy="369332"/>
          </a:xfrm>
          <a:prstGeom prst="rect">
            <a:avLst/>
          </a:prstGeom>
          <a:noFill/>
        </p:spPr>
        <p:txBody>
          <a:bodyPr wrap="square" rtlCol="0">
            <a:spAutoFit/>
          </a:bodyPr>
          <a:lstStyle/>
          <a:p>
            <a:r>
              <a:rPr lang="sv-SE" dirty="0">
                <a:solidFill>
                  <a:srgbClr val="FF0000"/>
                </a:solidFill>
              </a:rPr>
              <a:t>A</a:t>
            </a:r>
          </a:p>
        </p:txBody>
      </p:sp>
      <p:sp>
        <p:nvSpPr>
          <p:cNvPr id="40" name="textruta 39"/>
          <p:cNvSpPr txBox="1"/>
          <p:nvPr/>
        </p:nvSpPr>
        <p:spPr>
          <a:xfrm>
            <a:off x="692567" y="1081193"/>
            <a:ext cx="366719" cy="369332"/>
          </a:xfrm>
          <a:prstGeom prst="rect">
            <a:avLst/>
          </a:prstGeom>
          <a:noFill/>
        </p:spPr>
        <p:txBody>
          <a:bodyPr wrap="square" rtlCol="0">
            <a:spAutoFit/>
          </a:bodyPr>
          <a:lstStyle/>
          <a:p>
            <a:r>
              <a:rPr lang="sv-SE" dirty="0">
                <a:solidFill>
                  <a:srgbClr val="FF0000"/>
                </a:solidFill>
              </a:rPr>
              <a:t>B</a:t>
            </a:r>
          </a:p>
        </p:txBody>
      </p:sp>
      <p:cxnSp>
        <p:nvCxnSpPr>
          <p:cNvPr id="43" name="Rak 42"/>
          <p:cNvCxnSpPr/>
          <p:nvPr/>
        </p:nvCxnSpPr>
        <p:spPr>
          <a:xfrm flipV="1">
            <a:off x="1613218" y="2585793"/>
            <a:ext cx="1359575" cy="2465425"/>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ruta 43"/>
          <p:cNvSpPr txBox="1"/>
          <p:nvPr/>
        </p:nvSpPr>
        <p:spPr>
          <a:xfrm>
            <a:off x="6191287" y="327527"/>
            <a:ext cx="2453191" cy="738664"/>
          </a:xfrm>
          <a:prstGeom prst="rect">
            <a:avLst/>
          </a:prstGeom>
          <a:noFill/>
        </p:spPr>
        <p:txBody>
          <a:bodyPr wrap="square" rtlCol="0">
            <a:spAutoFit/>
          </a:bodyPr>
          <a:lstStyle/>
          <a:p>
            <a:r>
              <a:rPr lang="sv-SE" sz="1400" dirty="0">
                <a:solidFill>
                  <a:srgbClr val="FF0000"/>
                </a:solidFill>
              </a:rPr>
              <a:t>Boll </a:t>
            </a:r>
            <a:r>
              <a:rPr lang="sv-SE" sz="1400" dirty="0" err="1">
                <a:solidFill>
                  <a:srgbClr val="FF0000"/>
                </a:solidFill>
              </a:rPr>
              <a:t>enl</a:t>
            </a:r>
            <a:r>
              <a:rPr lang="sv-SE" sz="1400" dirty="0">
                <a:solidFill>
                  <a:srgbClr val="FF0000"/>
                </a:solidFill>
              </a:rPr>
              <a:t> 24 och 25 kan förklaras ospelbar och får då spelas också från föregående plats. </a:t>
            </a:r>
          </a:p>
        </p:txBody>
      </p:sp>
      <p:sp>
        <p:nvSpPr>
          <p:cNvPr id="45" name="textruta 44"/>
          <p:cNvSpPr txBox="1"/>
          <p:nvPr/>
        </p:nvSpPr>
        <p:spPr>
          <a:xfrm>
            <a:off x="3445714" y="1702860"/>
            <a:ext cx="1875703" cy="954107"/>
          </a:xfrm>
          <a:prstGeom prst="rect">
            <a:avLst/>
          </a:prstGeom>
          <a:noFill/>
        </p:spPr>
        <p:txBody>
          <a:bodyPr wrap="square" rtlCol="0">
            <a:spAutoFit/>
          </a:bodyPr>
          <a:lstStyle/>
          <a:p>
            <a:r>
              <a:rPr lang="sv-SE" sz="1400" dirty="0">
                <a:solidFill>
                  <a:srgbClr val="FF0000"/>
                </a:solidFill>
              </a:rPr>
              <a:t>Med ett slags plikt</a:t>
            </a:r>
          </a:p>
          <a:p>
            <a:r>
              <a:rPr lang="sv-SE" sz="1400" dirty="0"/>
              <a:t>A eller B. Droppas i bunker</a:t>
            </a:r>
          </a:p>
          <a:p>
            <a:r>
              <a:rPr lang="sv-SE" sz="1400" dirty="0"/>
              <a:t>C. Droppas </a:t>
            </a:r>
            <a:r>
              <a:rPr lang="sv-SE" sz="1400" dirty="0" err="1"/>
              <a:t>föreg</a:t>
            </a:r>
            <a:r>
              <a:rPr lang="sv-SE" sz="1400" dirty="0"/>
              <a:t> plats</a:t>
            </a:r>
          </a:p>
        </p:txBody>
      </p:sp>
      <p:sp>
        <p:nvSpPr>
          <p:cNvPr id="46" name="textruta 45"/>
          <p:cNvSpPr txBox="1"/>
          <p:nvPr/>
        </p:nvSpPr>
        <p:spPr>
          <a:xfrm>
            <a:off x="2833491" y="2401123"/>
            <a:ext cx="274760" cy="369332"/>
          </a:xfrm>
          <a:prstGeom prst="rect">
            <a:avLst/>
          </a:prstGeom>
          <a:noFill/>
        </p:spPr>
        <p:txBody>
          <a:bodyPr wrap="square" rtlCol="0">
            <a:spAutoFit/>
          </a:bodyPr>
          <a:lstStyle/>
          <a:p>
            <a:r>
              <a:rPr lang="sv-SE" dirty="0">
                <a:solidFill>
                  <a:srgbClr val="FF0000"/>
                </a:solidFill>
              </a:rPr>
              <a:t>A</a:t>
            </a:r>
          </a:p>
        </p:txBody>
      </p:sp>
      <p:sp>
        <p:nvSpPr>
          <p:cNvPr id="48" name="textruta 47"/>
          <p:cNvSpPr txBox="1"/>
          <p:nvPr/>
        </p:nvSpPr>
        <p:spPr>
          <a:xfrm>
            <a:off x="2214171" y="2718617"/>
            <a:ext cx="360040" cy="369332"/>
          </a:xfrm>
          <a:prstGeom prst="rect">
            <a:avLst/>
          </a:prstGeom>
          <a:noFill/>
        </p:spPr>
        <p:txBody>
          <a:bodyPr wrap="square" rtlCol="0">
            <a:spAutoFit/>
          </a:bodyPr>
          <a:lstStyle/>
          <a:p>
            <a:r>
              <a:rPr lang="sv-SE" dirty="0">
                <a:solidFill>
                  <a:srgbClr val="FF0000"/>
                </a:solidFill>
              </a:rPr>
              <a:t>B</a:t>
            </a:r>
          </a:p>
        </p:txBody>
      </p:sp>
      <p:sp>
        <p:nvSpPr>
          <p:cNvPr id="38" name="textruta 37"/>
          <p:cNvSpPr txBox="1"/>
          <p:nvPr/>
        </p:nvSpPr>
        <p:spPr>
          <a:xfrm>
            <a:off x="3128095" y="1945242"/>
            <a:ext cx="328843" cy="369332"/>
          </a:xfrm>
          <a:prstGeom prst="rect">
            <a:avLst/>
          </a:prstGeom>
          <a:noFill/>
        </p:spPr>
        <p:txBody>
          <a:bodyPr wrap="square" rtlCol="0">
            <a:spAutoFit/>
          </a:bodyPr>
          <a:lstStyle/>
          <a:p>
            <a:r>
              <a:rPr lang="sv-SE" dirty="0">
                <a:solidFill>
                  <a:srgbClr val="FF0000"/>
                </a:solidFill>
              </a:rPr>
              <a:t>C</a:t>
            </a:r>
            <a:r>
              <a:rPr lang="sv-SE" dirty="0"/>
              <a:t> </a:t>
            </a:r>
          </a:p>
        </p:txBody>
      </p:sp>
      <p:sp>
        <p:nvSpPr>
          <p:cNvPr id="17" name="textruta 16"/>
          <p:cNvSpPr txBox="1"/>
          <p:nvPr/>
        </p:nvSpPr>
        <p:spPr>
          <a:xfrm>
            <a:off x="1306908" y="2496236"/>
            <a:ext cx="1198115" cy="369332"/>
          </a:xfrm>
          <a:prstGeom prst="rect">
            <a:avLst/>
          </a:prstGeom>
          <a:noFill/>
        </p:spPr>
        <p:txBody>
          <a:bodyPr wrap="square" rtlCol="0">
            <a:spAutoFit/>
          </a:bodyPr>
          <a:lstStyle/>
          <a:p>
            <a:r>
              <a:rPr lang="sv-SE" dirty="0"/>
              <a:t>Bunker</a:t>
            </a:r>
          </a:p>
        </p:txBody>
      </p:sp>
    </p:spTree>
    <p:extLst>
      <p:ext uri="{BB962C8B-B14F-4D97-AF65-F5344CB8AC3E}">
        <p14:creationId xmlns:p14="http://schemas.microsoft.com/office/powerpoint/2010/main" val="132578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059832" y="1628802"/>
            <a:ext cx="2520280" cy="584775"/>
          </a:xfrm>
          <a:prstGeom prst="rect">
            <a:avLst/>
          </a:prstGeom>
          <a:noFill/>
        </p:spPr>
        <p:txBody>
          <a:bodyPr wrap="square" rtlCol="0">
            <a:spAutoFit/>
          </a:bodyPr>
          <a:lstStyle/>
          <a:p>
            <a:r>
              <a:rPr lang="sv-SE" sz="3200" b="1" dirty="0"/>
              <a:t>Råd – Regel 8</a:t>
            </a:r>
          </a:p>
        </p:txBody>
      </p:sp>
      <p:sp>
        <p:nvSpPr>
          <p:cNvPr id="3" name="textruta 2"/>
          <p:cNvSpPr txBox="1"/>
          <p:nvPr/>
        </p:nvSpPr>
        <p:spPr>
          <a:xfrm>
            <a:off x="1547664" y="2708923"/>
            <a:ext cx="6408712" cy="2554545"/>
          </a:xfrm>
          <a:prstGeom prst="rect">
            <a:avLst/>
          </a:prstGeom>
          <a:noFill/>
        </p:spPr>
        <p:txBody>
          <a:bodyPr wrap="square" rtlCol="0">
            <a:spAutoFit/>
          </a:bodyPr>
          <a:lstStyle/>
          <a:p>
            <a:r>
              <a:rPr lang="sv-SE" sz="2000" dirty="0"/>
              <a:t>En spelare </a:t>
            </a:r>
            <a:r>
              <a:rPr lang="sv-SE" sz="2000" dirty="0">
                <a:solidFill>
                  <a:srgbClr val="FF0000"/>
                </a:solidFill>
              </a:rPr>
              <a:t>får inte</a:t>
            </a:r>
            <a:r>
              <a:rPr lang="sv-SE" sz="2000" dirty="0"/>
              <a:t>:</a:t>
            </a:r>
          </a:p>
          <a:p>
            <a:pPr>
              <a:buFont typeface="Arial" pitchFamily="34" charset="0"/>
              <a:buChar char="•"/>
            </a:pPr>
            <a:r>
              <a:rPr lang="sv-SE" sz="2000" dirty="0"/>
              <a:t>  Ge råd till någon utom sin partner</a:t>
            </a:r>
          </a:p>
          <a:p>
            <a:pPr>
              <a:buFont typeface="Arial" pitchFamily="34" charset="0"/>
              <a:buChar char="•"/>
            </a:pPr>
            <a:r>
              <a:rPr lang="sv-SE" sz="2000" dirty="0"/>
              <a:t>  Be om råd från någon utom en partner eller deras caddies</a:t>
            </a:r>
          </a:p>
          <a:p>
            <a:pPr>
              <a:buFont typeface="Arial" pitchFamily="34" charset="0"/>
              <a:buChar char="•"/>
            </a:pPr>
            <a:endParaRPr lang="sv-SE" sz="2000" dirty="0"/>
          </a:p>
          <a:p>
            <a:r>
              <a:rPr lang="sv-SE" sz="2000" dirty="0"/>
              <a:t>Det är dock </a:t>
            </a:r>
            <a:r>
              <a:rPr lang="sv-SE" sz="2000" dirty="0">
                <a:solidFill>
                  <a:srgbClr val="FF0000"/>
                </a:solidFill>
              </a:rPr>
              <a:t>tillåtet</a:t>
            </a:r>
            <a:r>
              <a:rPr lang="sv-SE" sz="2000" dirty="0"/>
              <a:t> att be någon visa ut spellinjen</a:t>
            </a:r>
          </a:p>
          <a:p>
            <a:endParaRPr lang="sv-SE" sz="2000" dirty="0"/>
          </a:p>
          <a:p>
            <a:r>
              <a:rPr lang="sv-SE" sz="2000" dirty="0"/>
              <a:t>Det är också </a:t>
            </a:r>
            <a:r>
              <a:rPr lang="sv-SE" sz="2000" dirty="0">
                <a:solidFill>
                  <a:srgbClr val="FF0000"/>
                </a:solidFill>
              </a:rPr>
              <a:t>tillåtet</a:t>
            </a:r>
            <a:r>
              <a:rPr lang="sv-SE" sz="2000" dirty="0"/>
              <a:t> att diskutera regler och att informera en spelare som är på väg att begå ett regelbrott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835698" y="908723"/>
            <a:ext cx="4422711" cy="584775"/>
          </a:xfrm>
          <a:prstGeom prst="rect">
            <a:avLst/>
          </a:prstGeom>
          <a:noFill/>
        </p:spPr>
        <p:txBody>
          <a:bodyPr wrap="square" rtlCol="0">
            <a:spAutoFit/>
          </a:bodyPr>
          <a:lstStyle/>
          <a:p>
            <a:pPr algn="ctr"/>
            <a:r>
              <a:rPr lang="sv-SE" sz="3200" b="1" dirty="0"/>
              <a:t> Golfetik</a:t>
            </a:r>
          </a:p>
        </p:txBody>
      </p:sp>
      <p:sp>
        <p:nvSpPr>
          <p:cNvPr id="5" name="textruta 4"/>
          <p:cNvSpPr txBox="1"/>
          <p:nvPr/>
        </p:nvSpPr>
        <p:spPr>
          <a:xfrm>
            <a:off x="1331641" y="2060851"/>
            <a:ext cx="6064899" cy="3170099"/>
          </a:xfrm>
          <a:prstGeom prst="rect">
            <a:avLst/>
          </a:prstGeom>
          <a:noFill/>
        </p:spPr>
        <p:txBody>
          <a:bodyPr wrap="square" rtlCol="0">
            <a:spAutoFit/>
          </a:bodyPr>
          <a:lstStyle/>
          <a:p>
            <a:r>
              <a:rPr lang="sv-SE" sz="2000" dirty="0"/>
              <a:t>Alla spelare, oavsett tävlingssituation bör alltid iakttaga disciplin, artighet och sportsmanskap speciellt gällande:</a:t>
            </a:r>
          </a:p>
          <a:p>
            <a:pPr marL="285744" indent="-285744">
              <a:buFont typeface="Arial" panose="020B0604020202020204" pitchFamily="34" charset="0"/>
              <a:buChar char="•"/>
            </a:pPr>
            <a:r>
              <a:rPr lang="sv-SE" sz="2000" dirty="0"/>
              <a:t>Säkerhet.</a:t>
            </a:r>
          </a:p>
          <a:p>
            <a:pPr marL="285744" indent="-285744">
              <a:buFont typeface="Arial" panose="020B0604020202020204" pitchFamily="34" charset="0"/>
              <a:buChar char="•"/>
            </a:pPr>
            <a:r>
              <a:rPr lang="sv-SE" sz="2000" dirty="0"/>
              <a:t>Hänsyn till andra spelare.</a:t>
            </a:r>
          </a:p>
          <a:p>
            <a:pPr marL="285744" indent="-285744">
              <a:buFont typeface="Arial" panose="020B0604020202020204" pitchFamily="34" charset="0"/>
              <a:buChar char="•"/>
            </a:pPr>
            <a:r>
              <a:rPr lang="sv-SE" sz="2000" dirty="0"/>
              <a:t>Speltempo.</a:t>
            </a:r>
          </a:p>
          <a:p>
            <a:pPr marL="285744" indent="-285744">
              <a:buFont typeface="Arial" panose="020B0604020202020204" pitchFamily="34" charset="0"/>
              <a:buChar char="•"/>
            </a:pPr>
            <a:r>
              <a:rPr lang="sv-SE" sz="2000" dirty="0"/>
              <a:t>Företräde på banan.</a:t>
            </a:r>
          </a:p>
          <a:p>
            <a:pPr marL="285744" indent="-285744">
              <a:buFont typeface="Arial" panose="020B0604020202020204" pitchFamily="34" charset="0"/>
              <a:buChar char="•"/>
            </a:pPr>
            <a:r>
              <a:rPr lang="sv-SE" sz="2000" dirty="0"/>
              <a:t>Omsorg av banan.</a:t>
            </a:r>
          </a:p>
          <a:p>
            <a:pPr marL="285744" indent="-285744">
              <a:buFont typeface="Arial" panose="020B0604020202020204" pitchFamily="34" charset="0"/>
              <a:buChar char="•"/>
            </a:pPr>
            <a:r>
              <a:rPr lang="sv-SE" sz="2000" dirty="0"/>
              <a:t>Följa spelets regler.</a:t>
            </a:r>
          </a:p>
          <a:p>
            <a:pPr marL="285744" indent="-285744">
              <a:buFont typeface="Arial" panose="020B0604020202020204" pitchFamily="34" charset="0"/>
              <a:buChar char="•"/>
            </a:pPr>
            <a:r>
              <a:rPr lang="sv-SE" sz="2000" dirty="0"/>
              <a:t>Rätt ifyllt scorekort</a:t>
            </a:r>
          </a:p>
          <a:p>
            <a:endParaRPr lang="sv-SE" sz="2000" dirty="0"/>
          </a:p>
        </p:txBody>
      </p:sp>
    </p:spTree>
    <p:extLst>
      <p:ext uri="{BB962C8B-B14F-4D97-AF65-F5344CB8AC3E}">
        <p14:creationId xmlns:p14="http://schemas.microsoft.com/office/powerpoint/2010/main" val="2191276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244" b="6946"/>
          <a:stretch/>
        </p:blipFill>
        <p:spPr bwMode="auto">
          <a:xfrm>
            <a:off x="1043608" y="1196752"/>
            <a:ext cx="6898604" cy="532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3"/>
          <p:cNvSpPr txBox="1"/>
          <p:nvPr/>
        </p:nvSpPr>
        <p:spPr>
          <a:xfrm>
            <a:off x="2404678" y="260648"/>
            <a:ext cx="4176464" cy="584775"/>
          </a:xfrm>
          <a:prstGeom prst="rect">
            <a:avLst/>
          </a:prstGeom>
          <a:noFill/>
        </p:spPr>
        <p:txBody>
          <a:bodyPr wrap="square" rtlCol="0">
            <a:spAutoFit/>
          </a:bodyPr>
          <a:lstStyle/>
          <a:p>
            <a:r>
              <a:rPr lang="sv-SE" sz="3200" b="1" dirty="0"/>
              <a:t>Förankring av klubba</a:t>
            </a:r>
          </a:p>
        </p:txBody>
      </p:sp>
      <p:sp>
        <p:nvSpPr>
          <p:cNvPr id="5" name="textruta 4"/>
          <p:cNvSpPr txBox="1"/>
          <p:nvPr/>
        </p:nvSpPr>
        <p:spPr>
          <a:xfrm>
            <a:off x="3059832" y="845423"/>
            <a:ext cx="4464496" cy="400110"/>
          </a:xfrm>
          <a:prstGeom prst="rect">
            <a:avLst/>
          </a:prstGeom>
          <a:noFill/>
        </p:spPr>
        <p:txBody>
          <a:bodyPr wrap="square" rtlCol="0">
            <a:spAutoFit/>
          </a:bodyPr>
          <a:lstStyle/>
          <a:p>
            <a:r>
              <a:rPr lang="sv-SE" sz="2000" b="1" dirty="0">
                <a:solidFill>
                  <a:schemeClr val="accent5"/>
                </a:solidFill>
              </a:rPr>
              <a:t>Tillåtet</a:t>
            </a:r>
            <a:r>
              <a:rPr lang="sv-SE" sz="1600" b="1" dirty="0"/>
              <a:t>		</a:t>
            </a:r>
            <a:r>
              <a:rPr lang="sv-SE" sz="1600" b="1" dirty="0">
                <a:solidFill>
                  <a:srgbClr val="FF0000"/>
                </a:solidFill>
              </a:rPr>
              <a:t>                         </a:t>
            </a:r>
            <a:r>
              <a:rPr lang="sv-SE" b="1" dirty="0">
                <a:solidFill>
                  <a:srgbClr val="FF0000"/>
                </a:solidFill>
              </a:rPr>
              <a:t>Ej Tillåtet</a:t>
            </a:r>
          </a:p>
        </p:txBody>
      </p:sp>
    </p:spTree>
    <p:extLst>
      <p:ext uri="{BB962C8B-B14F-4D97-AF65-F5344CB8AC3E}">
        <p14:creationId xmlns:p14="http://schemas.microsoft.com/office/powerpoint/2010/main" val="6063024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915816" y="764706"/>
            <a:ext cx="3456384" cy="584775"/>
          </a:xfrm>
          <a:prstGeom prst="rect">
            <a:avLst/>
          </a:prstGeom>
          <a:noFill/>
        </p:spPr>
        <p:txBody>
          <a:bodyPr wrap="square" rtlCol="0">
            <a:spAutoFit/>
          </a:bodyPr>
          <a:lstStyle/>
          <a:p>
            <a:r>
              <a:rPr lang="sv-SE" sz="3200" b="1" dirty="0"/>
              <a:t>Vid regeltvister</a:t>
            </a:r>
          </a:p>
        </p:txBody>
      </p:sp>
      <p:pic>
        <p:nvPicPr>
          <p:cNvPr id="2" name="Bildobjekt 1"/>
          <p:cNvPicPr>
            <a:picLocks noChangeAspect="1"/>
          </p:cNvPicPr>
          <p:nvPr/>
        </p:nvPicPr>
        <p:blipFill>
          <a:blip r:embed="rId2"/>
          <a:stretch>
            <a:fillRect/>
          </a:stretch>
        </p:blipFill>
        <p:spPr>
          <a:xfrm>
            <a:off x="2627784" y="1556792"/>
            <a:ext cx="3597402" cy="4656477"/>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915816" y="3068960"/>
            <a:ext cx="3384376" cy="646331"/>
          </a:xfrm>
          <a:prstGeom prst="rect">
            <a:avLst/>
          </a:prstGeom>
          <a:noFill/>
        </p:spPr>
        <p:txBody>
          <a:bodyPr wrap="square" rtlCol="0">
            <a:spAutoFit/>
          </a:bodyPr>
          <a:lstStyle/>
          <a:p>
            <a:r>
              <a:rPr lang="sv-SE" sz="3600" b="1" dirty="0" smtClean="0"/>
              <a:t>LOKALA REGLER</a:t>
            </a:r>
            <a:endParaRPr lang="sv-SE" sz="3600" b="1" dirty="0"/>
          </a:p>
        </p:txBody>
      </p:sp>
    </p:spTree>
    <p:extLst>
      <p:ext uri="{BB962C8B-B14F-4D97-AF65-F5344CB8AC3E}">
        <p14:creationId xmlns:p14="http://schemas.microsoft.com/office/powerpoint/2010/main" val="1606892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232945"/>
            <a:ext cx="6858000" cy="829449"/>
          </a:xfrm>
        </p:spPr>
        <p:txBody>
          <a:bodyPr>
            <a:normAutofit/>
          </a:bodyPr>
          <a:lstStyle/>
          <a:p>
            <a:pPr algn="l"/>
            <a:r>
              <a:rPr lang="sv-SE" sz="3000" b="1" dirty="0">
                <a:latin typeface="Verdana" panose="020B0604030504040204" pitchFamily="34" charset="0"/>
                <a:ea typeface="Verdana" panose="020B0604030504040204" pitchFamily="34" charset="0"/>
                <a:cs typeface="Verdana" panose="020B0604030504040204" pitchFamily="34" charset="0"/>
              </a:rPr>
              <a:t>Lokala regler KKGK</a:t>
            </a:r>
            <a:endParaRPr lang="sv-SE" sz="3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Underrubrik 2"/>
          <p:cNvSpPr>
            <a:spLocks noGrp="1"/>
          </p:cNvSpPr>
          <p:nvPr>
            <p:ph type="subTitle" idx="1"/>
          </p:nvPr>
        </p:nvSpPr>
        <p:spPr>
          <a:xfrm>
            <a:off x="1143000" y="2320343"/>
            <a:ext cx="6858000" cy="3197684"/>
          </a:xfrm>
        </p:spPr>
        <p:txBody>
          <a:bodyPr>
            <a:noAutofit/>
          </a:bodyPr>
          <a:lstStyle/>
          <a:p>
            <a:pPr algn="l"/>
            <a:r>
              <a:rPr lang="sv-SE" sz="1350" b="1" dirty="0">
                <a:latin typeface="Verdana" panose="020B0604030504040204" pitchFamily="34" charset="0"/>
                <a:ea typeface="Verdana" panose="020B0604030504040204" pitchFamily="34" charset="0"/>
                <a:cs typeface="Verdana" panose="020B0604030504040204" pitchFamily="34" charset="0"/>
              </a:rPr>
              <a:t>Banmarkering	</a:t>
            </a:r>
            <a:r>
              <a:rPr lang="sv-SE" sz="1350" b="1" dirty="0">
                <a:latin typeface="Verdana" panose="020B0604030504040204" pitchFamily="34" charset="0"/>
                <a:ea typeface="Verdana" panose="020B0604030504040204" pitchFamily="34" charset="0"/>
                <a:cs typeface="Verdana" panose="020B0604030504040204" pitchFamily="34" charset="0"/>
              </a:rPr>
              <a:t>	Regelhänvisning</a:t>
            </a:r>
            <a:r>
              <a:rPr lang="sv-SE" sz="1350" dirty="0">
                <a:latin typeface="Verdana" panose="020B0604030504040204" pitchFamily="34" charset="0"/>
                <a:ea typeface="Verdana" panose="020B0604030504040204" pitchFamily="34" charset="0"/>
                <a:cs typeface="Verdana" panose="020B0604030504040204" pitchFamily="34" charset="0"/>
              </a:rPr>
              <a:t>	</a:t>
            </a:r>
            <a:r>
              <a:rPr lang="sv-SE" sz="1350" dirty="0">
                <a:latin typeface="Verdana" panose="020B0604030504040204" pitchFamily="34" charset="0"/>
                <a:ea typeface="Verdana" panose="020B0604030504040204" pitchFamily="34" charset="0"/>
                <a:cs typeface="Verdana" panose="020B0604030504040204" pitchFamily="34" charset="0"/>
              </a:rPr>
              <a:t>	</a:t>
            </a:r>
            <a:r>
              <a:rPr lang="sv-SE" sz="1350" b="1" dirty="0">
                <a:latin typeface="Verdana" panose="020B0604030504040204" pitchFamily="34" charset="0"/>
                <a:ea typeface="Verdana" panose="020B0604030504040204" pitchFamily="34" charset="0"/>
                <a:cs typeface="Verdana" panose="020B0604030504040204" pitchFamily="34" charset="0"/>
              </a:rPr>
              <a:t>Regel</a:t>
            </a:r>
            <a:endParaRPr lang="sv-SE" sz="1350" dirty="0">
              <a:latin typeface="Verdana" panose="020B0604030504040204" pitchFamily="34" charset="0"/>
              <a:ea typeface="Verdana" panose="020B0604030504040204" pitchFamily="34" charset="0"/>
              <a:cs typeface="Verdana" panose="020B0604030504040204" pitchFamily="34" charset="0"/>
            </a:endParaRPr>
          </a:p>
          <a:p>
            <a:pPr algn="l"/>
            <a:r>
              <a:rPr lang="sv-SE" sz="1350" dirty="0">
                <a:latin typeface="Verdana" panose="020B0604030504040204" pitchFamily="34" charset="0"/>
                <a:ea typeface="Verdana" panose="020B0604030504040204" pitchFamily="34" charset="0"/>
                <a:cs typeface="Verdana" panose="020B0604030504040204" pitchFamily="34" charset="0"/>
              </a:rPr>
              <a:t>Vit	</a:t>
            </a:r>
            <a:r>
              <a:rPr lang="sv-SE" sz="1350" dirty="0">
                <a:latin typeface="Verdana" panose="020B0604030504040204" pitchFamily="34" charset="0"/>
                <a:ea typeface="Verdana" panose="020B0604030504040204" pitchFamily="34" charset="0"/>
                <a:cs typeface="Verdana" panose="020B0604030504040204" pitchFamily="34" charset="0"/>
              </a:rPr>
              <a:t>		</a:t>
            </a:r>
            <a:r>
              <a:rPr lang="sv-SE" sz="1350" dirty="0" err="1">
                <a:latin typeface="Verdana" panose="020B0604030504040204" pitchFamily="34" charset="0"/>
                <a:ea typeface="Verdana" panose="020B0604030504040204" pitchFamily="34" charset="0"/>
                <a:cs typeface="Verdana" panose="020B0604030504040204" pitchFamily="34" charset="0"/>
              </a:rPr>
              <a:t>out</a:t>
            </a:r>
            <a:r>
              <a:rPr lang="sv-SE" sz="1350" dirty="0">
                <a:latin typeface="Verdana" panose="020B0604030504040204" pitchFamily="34" charset="0"/>
                <a:ea typeface="Verdana" panose="020B0604030504040204" pitchFamily="34" charset="0"/>
                <a:cs typeface="Verdana" panose="020B0604030504040204" pitchFamily="34" charset="0"/>
              </a:rPr>
              <a:t> </a:t>
            </a:r>
            <a:r>
              <a:rPr lang="sv-SE" sz="1350" dirty="0" err="1">
                <a:latin typeface="Verdana" panose="020B0604030504040204" pitchFamily="34" charset="0"/>
                <a:ea typeface="Verdana" panose="020B0604030504040204" pitchFamily="34" charset="0"/>
                <a:cs typeface="Verdana" panose="020B0604030504040204" pitchFamily="34" charset="0"/>
              </a:rPr>
              <a:t>of</a:t>
            </a:r>
            <a:r>
              <a:rPr lang="sv-SE" sz="1350" dirty="0">
                <a:latin typeface="Verdana" panose="020B0604030504040204" pitchFamily="34" charset="0"/>
                <a:ea typeface="Verdana" panose="020B0604030504040204" pitchFamily="34" charset="0"/>
                <a:cs typeface="Verdana" panose="020B0604030504040204" pitchFamily="34" charset="0"/>
              </a:rPr>
              <a:t> </a:t>
            </a:r>
            <a:r>
              <a:rPr lang="sv-SE" sz="1350" dirty="0" err="1">
                <a:latin typeface="Verdana" panose="020B0604030504040204" pitchFamily="34" charset="0"/>
                <a:ea typeface="Verdana" panose="020B0604030504040204" pitchFamily="34" charset="0"/>
                <a:cs typeface="Verdana" panose="020B0604030504040204" pitchFamily="34" charset="0"/>
              </a:rPr>
              <a:t>bounds</a:t>
            </a:r>
            <a:r>
              <a:rPr lang="sv-SE" sz="1350" dirty="0">
                <a:latin typeface="Verdana" panose="020B0604030504040204" pitchFamily="34" charset="0"/>
                <a:ea typeface="Verdana" panose="020B0604030504040204" pitchFamily="34" charset="0"/>
                <a:cs typeface="Verdana" panose="020B0604030504040204" pitchFamily="34" charset="0"/>
              </a:rPr>
              <a:t>	</a:t>
            </a:r>
            <a:r>
              <a:rPr lang="sv-SE" sz="1350" dirty="0">
                <a:latin typeface="Verdana" panose="020B0604030504040204" pitchFamily="34" charset="0"/>
                <a:ea typeface="Verdana" panose="020B0604030504040204" pitchFamily="34" charset="0"/>
                <a:cs typeface="Verdana" panose="020B0604030504040204" pitchFamily="34" charset="0"/>
              </a:rPr>
              <a:t>		27</a:t>
            </a:r>
            <a:endParaRPr lang="sv-SE" sz="1350" dirty="0">
              <a:latin typeface="Verdana" panose="020B0604030504040204" pitchFamily="34" charset="0"/>
              <a:ea typeface="Verdana" panose="020B0604030504040204" pitchFamily="34" charset="0"/>
              <a:cs typeface="Verdana" panose="020B0604030504040204" pitchFamily="34" charset="0"/>
            </a:endParaRPr>
          </a:p>
          <a:p>
            <a:pPr algn="l"/>
            <a:r>
              <a:rPr lang="sv-SE" sz="1350" dirty="0">
                <a:latin typeface="Verdana" panose="020B0604030504040204" pitchFamily="34" charset="0"/>
                <a:ea typeface="Verdana" panose="020B0604030504040204" pitchFamily="34" charset="0"/>
                <a:cs typeface="Verdana" panose="020B0604030504040204" pitchFamily="34" charset="0"/>
              </a:rPr>
              <a:t>Gul	</a:t>
            </a:r>
            <a:r>
              <a:rPr lang="sv-SE" sz="1350" dirty="0">
                <a:latin typeface="Verdana" panose="020B0604030504040204" pitchFamily="34" charset="0"/>
                <a:ea typeface="Verdana" panose="020B0604030504040204" pitchFamily="34" charset="0"/>
                <a:cs typeface="Verdana" panose="020B0604030504040204" pitchFamily="34" charset="0"/>
              </a:rPr>
              <a:t>		vattenhinder</a:t>
            </a:r>
            <a:r>
              <a:rPr lang="sv-SE" sz="1350" dirty="0">
                <a:latin typeface="Verdana" panose="020B0604030504040204" pitchFamily="34" charset="0"/>
                <a:ea typeface="Verdana" panose="020B0604030504040204" pitchFamily="34" charset="0"/>
                <a:cs typeface="Verdana" panose="020B0604030504040204" pitchFamily="34" charset="0"/>
              </a:rPr>
              <a:t>	</a:t>
            </a:r>
            <a:r>
              <a:rPr lang="sv-SE" sz="1350" dirty="0">
                <a:latin typeface="Verdana" panose="020B0604030504040204" pitchFamily="34" charset="0"/>
                <a:ea typeface="Verdana" panose="020B0604030504040204" pitchFamily="34" charset="0"/>
                <a:cs typeface="Verdana" panose="020B0604030504040204" pitchFamily="34" charset="0"/>
              </a:rPr>
              <a:t>		26</a:t>
            </a:r>
            <a:endParaRPr lang="sv-SE" sz="1350" dirty="0">
              <a:latin typeface="Verdana" panose="020B0604030504040204" pitchFamily="34" charset="0"/>
              <a:ea typeface="Verdana" panose="020B0604030504040204" pitchFamily="34" charset="0"/>
              <a:cs typeface="Verdana" panose="020B0604030504040204" pitchFamily="34" charset="0"/>
            </a:endParaRPr>
          </a:p>
          <a:p>
            <a:pPr algn="l"/>
            <a:r>
              <a:rPr lang="sv-SE" sz="1350" dirty="0">
                <a:latin typeface="Verdana" panose="020B0604030504040204" pitchFamily="34" charset="0"/>
                <a:ea typeface="Verdana" panose="020B0604030504040204" pitchFamily="34" charset="0"/>
                <a:cs typeface="Verdana" panose="020B0604030504040204" pitchFamily="34" charset="0"/>
              </a:rPr>
              <a:t>Röd	</a:t>
            </a:r>
            <a:r>
              <a:rPr lang="sv-SE" sz="1350" dirty="0">
                <a:latin typeface="Verdana" panose="020B0604030504040204" pitchFamily="34" charset="0"/>
                <a:ea typeface="Verdana" panose="020B0604030504040204" pitchFamily="34" charset="0"/>
                <a:cs typeface="Verdana" panose="020B0604030504040204" pitchFamily="34" charset="0"/>
              </a:rPr>
              <a:t>		sidovattenhinder</a:t>
            </a:r>
            <a:r>
              <a:rPr lang="sv-SE" sz="1350" dirty="0">
                <a:latin typeface="Verdana" panose="020B0604030504040204" pitchFamily="34" charset="0"/>
                <a:ea typeface="Verdana" panose="020B0604030504040204" pitchFamily="34" charset="0"/>
                <a:cs typeface="Verdana" panose="020B0604030504040204" pitchFamily="34" charset="0"/>
              </a:rPr>
              <a:t>	</a:t>
            </a:r>
            <a:r>
              <a:rPr lang="sv-SE" sz="1350" dirty="0">
                <a:latin typeface="Verdana" panose="020B0604030504040204" pitchFamily="34" charset="0"/>
                <a:ea typeface="Verdana" panose="020B0604030504040204" pitchFamily="34" charset="0"/>
                <a:cs typeface="Verdana" panose="020B0604030504040204" pitchFamily="34" charset="0"/>
              </a:rPr>
              <a:t>	26</a:t>
            </a:r>
            <a:endParaRPr lang="sv-SE" sz="1350" dirty="0">
              <a:latin typeface="Verdana" panose="020B0604030504040204" pitchFamily="34" charset="0"/>
              <a:ea typeface="Verdana" panose="020B0604030504040204" pitchFamily="34" charset="0"/>
              <a:cs typeface="Verdana" panose="020B0604030504040204" pitchFamily="34" charset="0"/>
            </a:endParaRPr>
          </a:p>
          <a:p>
            <a:pPr algn="l"/>
            <a:r>
              <a:rPr lang="sv-SE" sz="1350" dirty="0">
                <a:latin typeface="Verdana" panose="020B0604030504040204" pitchFamily="34" charset="0"/>
                <a:ea typeface="Verdana" panose="020B0604030504040204" pitchFamily="34" charset="0"/>
                <a:cs typeface="Verdana" panose="020B0604030504040204" pitchFamily="34" charset="0"/>
              </a:rPr>
              <a:t>Blå	</a:t>
            </a:r>
            <a:r>
              <a:rPr lang="sv-SE" sz="1350" dirty="0">
                <a:latin typeface="Verdana" panose="020B0604030504040204" pitchFamily="34" charset="0"/>
                <a:ea typeface="Verdana" panose="020B0604030504040204" pitchFamily="34" charset="0"/>
                <a:cs typeface="Verdana" panose="020B0604030504040204" pitchFamily="34" charset="0"/>
              </a:rPr>
              <a:t>		mark </a:t>
            </a:r>
            <a:r>
              <a:rPr lang="sv-SE" sz="1350" dirty="0">
                <a:latin typeface="Verdana" panose="020B0604030504040204" pitchFamily="34" charset="0"/>
                <a:ea typeface="Verdana" panose="020B0604030504040204" pitchFamily="34" charset="0"/>
                <a:cs typeface="Verdana" panose="020B0604030504040204" pitchFamily="34" charset="0"/>
              </a:rPr>
              <a:t>under arbete (MUA) 	25</a:t>
            </a:r>
          </a:p>
          <a:p>
            <a:pPr algn="l"/>
            <a:r>
              <a:rPr lang="sv-SE" sz="1350" dirty="0">
                <a:latin typeface="Verdana" panose="020B0604030504040204" pitchFamily="34" charset="0"/>
                <a:ea typeface="Verdana" panose="020B0604030504040204" pitchFamily="34" charset="0"/>
                <a:cs typeface="Verdana" panose="020B0604030504040204" pitchFamily="34" charset="0"/>
              </a:rPr>
              <a:t>Blå-vit	</a:t>
            </a:r>
            <a:r>
              <a:rPr lang="sv-SE" sz="1350" dirty="0">
                <a:latin typeface="Verdana" panose="020B0604030504040204" pitchFamily="34" charset="0"/>
                <a:ea typeface="Verdana" panose="020B0604030504040204" pitchFamily="34" charset="0"/>
                <a:cs typeface="Verdana" panose="020B0604030504040204" pitchFamily="34" charset="0"/>
              </a:rPr>
              <a:t>MUA		spel </a:t>
            </a:r>
            <a:r>
              <a:rPr lang="sv-SE" sz="1350" dirty="0">
                <a:latin typeface="Verdana" panose="020B0604030504040204" pitchFamily="34" charset="0"/>
                <a:ea typeface="Verdana" panose="020B0604030504040204" pitchFamily="34" charset="0"/>
                <a:cs typeface="Verdana" panose="020B0604030504040204" pitchFamily="34" charset="0"/>
              </a:rPr>
              <a:t>förbjudet	</a:t>
            </a:r>
            <a:r>
              <a:rPr lang="sv-SE" sz="1350" dirty="0">
                <a:latin typeface="Verdana" panose="020B0604030504040204" pitchFamily="34" charset="0"/>
                <a:ea typeface="Verdana" panose="020B0604030504040204" pitchFamily="34" charset="0"/>
                <a:cs typeface="Verdana" panose="020B0604030504040204" pitchFamily="34" charset="0"/>
              </a:rPr>
              <a:t>		bilaga </a:t>
            </a:r>
            <a:r>
              <a:rPr lang="sv-SE" sz="1350" dirty="0">
                <a:latin typeface="Verdana" panose="020B0604030504040204" pitchFamily="34" charset="0"/>
                <a:ea typeface="Verdana" panose="020B0604030504040204" pitchFamily="34" charset="0"/>
                <a:cs typeface="Verdana" panose="020B0604030504040204" pitchFamily="34" charset="0"/>
              </a:rPr>
              <a:t>I, </a:t>
            </a:r>
            <a:r>
              <a:rPr lang="sv-SE" sz="1350" dirty="0">
                <a:latin typeface="Verdana" panose="020B0604030504040204" pitchFamily="34" charset="0"/>
                <a:ea typeface="Verdana" panose="020B0604030504040204" pitchFamily="34" charset="0"/>
                <a:cs typeface="Verdana" panose="020B0604030504040204" pitchFamily="34" charset="0"/>
              </a:rPr>
              <a:t>sid </a:t>
            </a:r>
            <a:r>
              <a:rPr lang="sv-SE" sz="1350" dirty="0">
                <a:latin typeface="Verdana" panose="020B0604030504040204" pitchFamily="34" charset="0"/>
                <a:ea typeface="Verdana" panose="020B0604030504040204" pitchFamily="34" charset="0"/>
                <a:cs typeface="Verdana" panose="020B0604030504040204" pitchFamily="34" charset="0"/>
              </a:rPr>
              <a:t>133</a:t>
            </a:r>
          </a:p>
          <a:p>
            <a:pPr algn="l"/>
            <a:r>
              <a:rPr lang="sv-SE" sz="1350" dirty="0">
                <a:latin typeface="Verdana" panose="020B0604030504040204" pitchFamily="34" charset="0"/>
                <a:ea typeface="Verdana" panose="020B0604030504040204" pitchFamily="34" charset="0"/>
                <a:cs typeface="Verdana" panose="020B0604030504040204" pitchFamily="34" charset="0"/>
              </a:rPr>
              <a:t>Orange	</a:t>
            </a:r>
            <a:r>
              <a:rPr lang="sv-SE" sz="1350" dirty="0">
                <a:latin typeface="Verdana" panose="020B0604030504040204" pitchFamily="34" charset="0"/>
                <a:ea typeface="Verdana" panose="020B0604030504040204" pitchFamily="34" charset="0"/>
                <a:cs typeface="Verdana" panose="020B0604030504040204" pitchFamily="34" charset="0"/>
              </a:rPr>
              <a:t>		oflyttbara </a:t>
            </a:r>
            <a:r>
              <a:rPr lang="sv-SE" sz="1350" dirty="0">
                <a:latin typeface="Verdana" panose="020B0604030504040204" pitchFamily="34" charset="0"/>
                <a:ea typeface="Verdana" panose="020B0604030504040204" pitchFamily="34" charset="0"/>
                <a:cs typeface="Verdana" panose="020B0604030504040204" pitchFamily="34" charset="0"/>
              </a:rPr>
              <a:t>hindrande föremål	24</a:t>
            </a:r>
          </a:p>
          <a:p>
            <a:pPr algn="l"/>
            <a:r>
              <a:rPr lang="sv-SE" sz="1350" dirty="0">
                <a:latin typeface="Verdana" panose="020B0604030504040204" pitchFamily="34" charset="0"/>
                <a:ea typeface="Verdana" panose="020B0604030504040204" pitchFamily="34" charset="0"/>
                <a:cs typeface="Verdana" panose="020B0604030504040204" pitchFamily="34" charset="0"/>
              </a:rPr>
              <a:t>Grön topp	</a:t>
            </a:r>
            <a:r>
              <a:rPr lang="sv-SE" sz="1350" dirty="0">
                <a:latin typeface="Verdana" panose="020B0604030504040204" pitchFamily="34" charset="0"/>
                <a:ea typeface="Verdana" panose="020B0604030504040204" pitchFamily="34" charset="0"/>
                <a:cs typeface="Verdana" panose="020B0604030504040204" pitchFamily="34" charset="0"/>
              </a:rPr>
              <a:t>	miljökänsligt </a:t>
            </a:r>
            <a:r>
              <a:rPr lang="sv-SE" sz="1350" dirty="0">
                <a:latin typeface="Verdana" panose="020B0604030504040204" pitchFamily="34" charset="0"/>
                <a:ea typeface="Verdana" panose="020B0604030504040204" pitchFamily="34" charset="0"/>
                <a:cs typeface="Verdana" panose="020B0604030504040204" pitchFamily="34" charset="0"/>
              </a:rPr>
              <a:t>område	</a:t>
            </a:r>
            <a:r>
              <a:rPr lang="sv-SE" sz="1350" dirty="0">
                <a:latin typeface="Verdana" panose="020B0604030504040204" pitchFamily="34" charset="0"/>
                <a:ea typeface="Verdana" panose="020B0604030504040204" pitchFamily="34" charset="0"/>
                <a:cs typeface="Verdana" panose="020B0604030504040204" pitchFamily="34" charset="0"/>
              </a:rPr>
              <a:t>	bilaga </a:t>
            </a:r>
            <a:r>
              <a:rPr lang="sv-SE" sz="1350" dirty="0">
                <a:latin typeface="Verdana" panose="020B0604030504040204" pitchFamily="34" charset="0"/>
                <a:ea typeface="Verdana" panose="020B0604030504040204" pitchFamily="34" charset="0"/>
                <a:cs typeface="Verdana" panose="020B0604030504040204" pitchFamily="34" charset="0"/>
              </a:rPr>
              <a:t>I, sid 134-136</a:t>
            </a:r>
          </a:p>
          <a:p>
            <a:pPr algn="l"/>
            <a:r>
              <a:rPr lang="sv-SE" sz="1350" dirty="0">
                <a:latin typeface="Verdana" panose="020B0604030504040204" pitchFamily="34" charset="0"/>
                <a:ea typeface="Verdana" panose="020B0604030504040204" pitchFamily="34" charset="0"/>
                <a:cs typeface="Verdana" panose="020B0604030504040204" pitchFamily="34" charset="0"/>
              </a:rPr>
              <a:t>Vit sluten linje	</a:t>
            </a:r>
            <a:r>
              <a:rPr lang="sv-SE" sz="1350" dirty="0">
                <a:latin typeface="Verdana" panose="020B0604030504040204" pitchFamily="34" charset="0"/>
                <a:ea typeface="Verdana" panose="020B0604030504040204" pitchFamily="34" charset="0"/>
                <a:cs typeface="Verdana" panose="020B0604030504040204" pitchFamily="34" charset="0"/>
              </a:rPr>
              <a:t>	mark </a:t>
            </a:r>
            <a:r>
              <a:rPr lang="sv-SE" sz="1350" dirty="0">
                <a:latin typeface="Verdana" panose="020B0604030504040204" pitchFamily="34" charset="0"/>
                <a:ea typeface="Verdana" panose="020B0604030504040204" pitchFamily="34" charset="0"/>
                <a:cs typeface="Verdana" panose="020B0604030504040204" pitchFamily="34" charset="0"/>
              </a:rPr>
              <a:t>under arbete (MUA)	</a:t>
            </a:r>
            <a:r>
              <a:rPr lang="sv-SE" sz="1350" dirty="0">
                <a:latin typeface="Verdana" panose="020B0604030504040204" pitchFamily="34" charset="0"/>
                <a:ea typeface="Verdana" panose="020B0604030504040204" pitchFamily="34" charset="0"/>
                <a:cs typeface="Verdana" panose="020B0604030504040204" pitchFamily="34" charset="0"/>
              </a:rPr>
              <a:t>25</a:t>
            </a:r>
            <a:endParaRPr lang="sv-SE" sz="1350" dirty="0">
              <a:latin typeface="Verdana" panose="020B0604030504040204" pitchFamily="34" charset="0"/>
              <a:ea typeface="Verdana" panose="020B0604030504040204" pitchFamily="34" charset="0"/>
              <a:cs typeface="Verdana" panose="020B0604030504040204" pitchFamily="34" charset="0"/>
            </a:endParaRPr>
          </a:p>
          <a:p>
            <a:pPr algn="l"/>
            <a:r>
              <a:rPr lang="sv-SE" sz="1350" dirty="0">
                <a:latin typeface="Verdana" panose="020B0604030504040204" pitchFamily="34" charset="0"/>
                <a:ea typeface="Verdana" panose="020B0604030504040204" pitchFamily="34" charset="0"/>
                <a:cs typeface="Verdana" panose="020B0604030504040204" pitchFamily="34" charset="0"/>
              </a:rPr>
              <a:t>Vit öppen linje	</a:t>
            </a:r>
            <a:r>
              <a:rPr lang="sv-SE" sz="1350" dirty="0">
                <a:latin typeface="Verdana" panose="020B0604030504040204" pitchFamily="34" charset="0"/>
                <a:ea typeface="Verdana" panose="020B0604030504040204" pitchFamily="34" charset="0"/>
                <a:cs typeface="Verdana" panose="020B0604030504040204" pitchFamily="34" charset="0"/>
              </a:rPr>
              <a:t>	del </a:t>
            </a:r>
            <a:r>
              <a:rPr lang="sv-SE" sz="1350" dirty="0">
                <a:latin typeface="Verdana" panose="020B0604030504040204" pitchFamily="34" charset="0"/>
                <a:ea typeface="Verdana" panose="020B0604030504040204" pitchFamily="34" charset="0"/>
                <a:cs typeface="Verdana" panose="020B0604030504040204" pitchFamily="34" charset="0"/>
              </a:rPr>
              <a:t>av hindrande föremål	</a:t>
            </a:r>
            <a:r>
              <a:rPr lang="sv-SE" sz="1350" dirty="0">
                <a:latin typeface="Verdana" panose="020B0604030504040204" pitchFamily="34" charset="0"/>
                <a:ea typeface="Verdana" panose="020B0604030504040204" pitchFamily="34" charset="0"/>
                <a:cs typeface="Verdana" panose="020B0604030504040204" pitchFamily="34" charset="0"/>
              </a:rPr>
              <a:t>24</a:t>
            </a:r>
            <a:endParaRPr lang="sv-SE" sz="1350" dirty="0">
              <a:latin typeface="Verdana" panose="020B0604030504040204" pitchFamily="34" charset="0"/>
              <a:ea typeface="Verdana" panose="020B0604030504040204" pitchFamily="34" charset="0"/>
              <a:cs typeface="Verdana" panose="020B0604030504040204" pitchFamily="34" charset="0"/>
            </a:endParaRPr>
          </a:p>
          <a:p>
            <a:pPr algn="l"/>
            <a:endParaRPr lang="sv-SE" sz="1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771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28650" y="1110263"/>
            <a:ext cx="7886700" cy="4379709"/>
          </a:xfrm>
        </p:spPr>
        <p:txBody>
          <a:bodyPr>
            <a:normAutofit/>
          </a:bodyPr>
          <a:lstStyle/>
          <a:p>
            <a:pPr marL="0" indent="0">
              <a:buNone/>
            </a:pPr>
            <a:r>
              <a:rPr lang="en-US" sz="1350" b="1" dirty="0">
                <a:latin typeface="Verdana" panose="020B0604030504040204" pitchFamily="34" charset="0"/>
                <a:ea typeface="Verdana" panose="020B0604030504040204" pitchFamily="34" charset="0"/>
                <a:cs typeface="Verdana" panose="020B0604030504040204" pitchFamily="34" charset="0"/>
              </a:rPr>
              <a:t>Intern Out of Bounds (Regel 27)</a:t>
            </a:r>
            <a:endParaRPr lang="sv-SE" sz="135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Vid spel på hål 2 är den finklippta delen på hål 1 och 18 samt ruffen mellan dessa </a:t>
            </a:r>
            <a:r>
              <a:rPr lang="sv-SE" sz="1350" dirty="0" err="1">
                <a:latin typeface="Verdana" panose="020B0604030504040204" pitchFamily="34" charset="0"/>
                <a:ea typeface="Verdana" panose="020B0604030504040204" pitchFamily="34" charset="0"/>
                <a:cs typeface="Verdana" panose="020B0604030504040204" pitchFamily="34" charset="0"/>
              </a:rPr>
              <a:t>out</a:t>
            </a:r>
            <a:r>
              <a:rPr lang="sv-SE" sz="1350" dirty="0">
                <a:latin typeface="Verdana" panose="020B0604030504040204" pitchFamily="34" charset="0"/>
                <a:ea typeface="Verdana" panose="020B0604030504040204" pitchFamily="34" charset="0"/>
                <a:cs typeface="Verdana" panose="020B0604030504040204" pitchFamily="34" charset="0"/>
              </a:rPr>
              <a:t> </a:t>
            </a:r>
            <a:r>
              <a:rPr lang="sv-SE" sz="1350" dirty="0" err="1">
                <a:latin typeface="Verdana" panose="020B0604030504040204" pitchFamily="34" charset="0"/>
                <a:ea typeface="Verdana" panose="020B0604030504040204" pitchFamily="34" charset="0"/>
                <a:cs typeface="Verdana" panose="020B0604030504040204" pitchFamily="34" charset="0"/>
              </a:rPr>
              <a:t>of</a:t>
            </a:r>
            <a:r>
              <a:rPr lang="sv-SE" sz="1350" dirty="0">
                <a:latin typeface="Verdana" panose="020B0604030504040204" pitchFamily="34" charset="0"/>
                <a:ea typeface="Verdana" panose="020B0604030504040204" pitchFamily="34" charset="0"/>
                <a:cs typeface="Verdana" panose="020B0604030504040204" pitchFamily="34" charset="0"/>
              </a:rPr>
              <a:t> </a:t>
            </a:r>
            <a:r>
              <a:rPr lang="sv-SE" sz="1350" dirty="0" err="1">
                <a:latin typeface="Verdana" panose="020B0604030504040204" pitchFamily="34" charset="0"/>
                <a:ea typeface="Verdana" panose="020B0604030504040204" pitchFamily="34" charset="0"/>
                <a:cs typeface="Verdana" panose="020B0604030504040204" pitchFamily="34" charset="0"/>
              </a:rPr>
              <a:t>bounds</a:t>
            </a:r>
            <a:r>
              <a:rPr lang="sv-SE" sz="1350" dirty="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sv-SE" sz="135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1350" b="1" dirty="0">
                <a:latin typeface="Verdana" panose="020B0604030504040204" pitchFamily="34" charset="0"/>
                <a:ea typeface="Verdana" panose="020B0604030504040204" pitchFamily="34" charset="0"/>
                <a:cs typeface="Verdana" panose="020B0604030504040204" pitchFamily="34" charset="0"/>
              </a:rPr>
              <a:t>Vattenhinder / sidovattenhinder (Regel 26)</a:t>
            </a:r>
            <a:endParaRPr lang="sv-SE" sz="135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Omarkerade diken och dammar är sidovattenhinder. Gränsen går där marken bryter av ner mot hindret</a:t>
            </a:r>
            <a:r>
              <a:rPr lang="sv-SE" sz="1350" dirty="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sv-SE" sz="135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1350" b="1" dirty="0">
                <a:latin typeface="Verdana" panose="020B0604030504040204" pitchFamily="34" charset="0"/>
                <a:ea typeface="Verdana" panose="020B0604030504040204" pitchFamily="34" charset="0"/>
                <a:cs typeface="Verdana" panose="020B0604030504040204" pitchFamily="34" charset="0"/>
              </a:rPr>
              <a:t>Vattenhinder / sidovattenhinder (Regel 26) med droppzon </a:t>
            </a:r>
            <a:endParaRPr lang="sv-SE" sz="135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På hål 11</a:t>
            </a:r>
            <a:r>
              <a:rPr lang="sv-SE" sz="1350" b="1" dirty="0">
                <a:latin typeface="Verdana" panose="020B0604030504040204" pitchFamily="34" charset="0"/>
                <a:ea typeface="Verdana" panose="020B0604030504040204" pitchFamily="34" charset="0"/>
                <a:cs typeface="Verdana" panose="020B0604030504040204" pitchFamily="34" charset="0"/>
              </a:rPr>
              <a:t> </a:t>
            </a:r>
            <a:r>
              <a:rPr lang="sv-SE" sz="1350" dirty="0">
                <a:latin typeface="Verdana" panose="020B0604030504040204" pitchFamily="34" charset="0"/>
                <a:ea typeface="Verdana" panose="020B0604030504040204" pitchFamily="34" charset="0"/>
                <a:cs typeface="Verdana" panose="020B0604030504040204" pitchFamily="34" charset="0"/>
              </a:rPr>
              <a:t>finns en droppzon angiven, där droppning får ske med ett slags plikt för boll i vattenhindret bakom green.</a:t>
            </a: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På hål 18</a:t>
            </a:r>
            <a:r>
              <a:rPr lang="sv-SE" sz="1350" b="1" dirty="0">
                <a:latin typeface="Verdana" panose="020B0604030504040204" pitchFamily="34" charset="0"/>
                <a:ea typeface="Verdana" panose="020B0604030504040204" pitchFamily="34" charset="0"/>
                <a:cs typeface="Verdana" panose="020B0604030504040204" pitchFamily="34" charset="0"/>
              </a:rPr>
              <a:t> </a:t>
            </a:r>
            <a:r>
              <a:rPr lang="sv-SE" sz="1350" dirty="0">
                <a:latin typeface="Verdana" panose="020B0604030504040204" pitchFamily="34" charset="0"/>
                <a:ea typeface="Verdana" panose="020B0604030504040204" pitchFamily="34" charset="0"/>
                <a:cs typeface="Verdana" panose="020B0604030504040204" pitchFamily="34" charset="0"/>
              </a:rPr>
              <a:t>finns en droppzon angiven, där droppning får ske med ett slags plikt för boll i vattenhindret bakom green.</a:t>
            </a: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Anmärkning: Droppning i droppzon måste ske i enlighet med anmärkningen på sid 146-147 i Regler för golfspel</a:t>
            </a:r>
          </a:p>
        </p:txBody>
      </p:sp>
    </p:spTree>
    <p:extLst>
      <p:ext uri="{BB962C8B-B14F-4D97-AF65-F5344CB8AC3E}">
        <p14:creationId xmlns:p14="http://schemas.microsoft.com/office/powerpoint/2010/main" val="111906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28650" y="1230113"/>
            <a:ext cx="7886700" cy="4259860"/>
          </a:xfrm>
        </p:spPr>
        <p:txBody>
          <a:bodyPr>
            <a:normAutofit/>
          </a:bodyPr>
          <a:lstStyle/>
          <a:p>
            <a:pPr marL="0" indent="0">
              <a:buNone/>
            </a:pPr>
            <a:r>
              <a:rPr lang="sv-SE" sz="1350" b="1" dirty="0">
                <a:latin typeface="Verdana" panose="020B0604030504040204" pitchFamily="34" charset="0"/>
                <a:ea typeface="Verdana" panose="020B0604030504040204" pitchFamily="34" charset="0"/>
                <a:cs typeface="Verdana" panose="020B0604030504040204" pitchFamily="34" charset="0"/>
              </a:rPr>
              <a:t>Mark under arbete (MUA) (Regel 25-1)</a:t>
            </a: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a) 	Skador i bunkrar, såsom gropar och fåror, förorsakade av rinnande vatten.</a:t>
            </a: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b) 	Dräneringssträngar med synligt fyllnadsmaterial av sand, jord, grus eller sten.</a:t>
            </a: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c)	Jordfasta stenar eller berg i dagen på den finklippta delen av spelfältet.</a:t>
            </a: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d) 	Myrstackar.</a:t>
            </a:r>
          </a:p>
          <a:p>
            <a:pPr marL="0" indent="0">
              <a:buNone/>
            </a:pPr>
            <a:endParaRPr lang="sv-SE" sz="135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1350" b="1" dirty="0">
                <a:latin typeface="Verdana" panose="020B0604030504040204" pitchFamily="34" charset="0"/>
                <a:ea typeface="Verdana" panose="020B0604030504040204" pitchFamily="34" charset="0"/>
                <a:cs typeface="Verdana" panose="020B0604030504040204" pitchFamily="34" charset="0"/>
              </a:rPr>
              <a:t>Pluggad boll (Regel 25-2) *)</a:t>
            </a: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Lättnad utökad till hela spelfältet; sid 136-137 i Regler för Golfspel.</a:t>
            </a:r>
          </a:p>
          <a:p>
            <a:pPr marL="0" indent="0">
              <a:buNone/>
            </a:pPr>
            <a:endParaRPr lang="sv-SE" sz="135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sv-SE" sz="1350"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sv-SE" sz="135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1350" b="1" dirty="0">
                <a:latin typeface="Verdana" panose="020B0604030504040204" pitchFamily="34" charset="0"/>
                <a:ea typeface="Verdana" panose="020B0604030504040204" pitchFamily="34" charset="0"/>
                <a:cs typeface="Verdana" panose="020B0604030504040204" pitchFamily="34" charset="0"/>
              </a:rPr>
              <a:t>Flyttbara hindrande föremål (Regel 24-1)</a:t>
            </a: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Stenar i bunkrar.</a:t>
            </a:r>
          </a:p>
          <a:p>
            <a:endParaRPr lang="sv-SE" dirty="0"/>
          </a:p>
        </p:txBody>
      </p:sp>
      <p:pic>
        <p:nvPicPr>
          <p:cNvPr id="4" name="Bildobjekt 3"/>
          <p:cNvPicPr/>
          <p:nvPr/>
        </p:nvPicPr>
        <p:blipFill rotWithShape="1">
          <a:blip r:embed="rId2"/>
          <a:srcRect l="21163" t="31746" r="40080" b="53909"/>
          <a:stretch/>
        </p:blipFill>
        <p:spPr bwMode="auto">
          <a:xfrm>
            <a:off x="685273" y="3447781"/>
            <a:ext cx="4501506" cy="8384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40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 calcmode="lin" valueType="num">
                                      <p:cBhvr additive="base">
                                        <p:cTn id="2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28650" y="1216796"/>
            <a:ext cx="7886700" cy="4273177"/>
          </a:xfrm>
        </p:spPr>
        <p:txBody>
          <a:bodyPr>
            <a:normAutofit/>
          </a:bodyPr>
          <a:lstStyle/>
          <a:p>
            <a:pPr marL="0" indent="0">
              <a:buNone/>
            </a:pPr>
            <a:r>
              <a:rPr lang="sv-SE" sz="1350" b="1" dirty="0">
                <a:latin typeface="Verdana" panose="020B0604030504040204" pitchFamily="34" charset="0"/>
                <a:ea typeface="Verdana" panose="020B0604030504040204" pitchFamily="34" charset="0"/>
                <a:cs typeface="Verdana" panose="020B0604030504040204" pitchFamily="34" charset="0"/>
              </a:rPr>
              <a:t>Oflyttbara hindrande föremål (Regel 24-2) *)</a:t>
            </a: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a) Unga träd, identifierade med stödpinne. Obligatorisk lättnad enligt sid 134 i Regler för        golfspel.</a:t>
            </a: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b) Spelaren får ta lättnad utan plikt för oflyttbart hindrande föremål nära green som befinner sig i hans spel- eller puttlinje; sid 140-141 i Regler för Golfspel.</a:t>
            </a: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c) Gul-svarta 150-meterspinnar.</a:t>
            </a: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d) Avståndsplattor.</a:t>
            </a: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e) </a:t>
            </a:r>
            <a:r>
              <a:rPr lang="sv-SE" sz="1350" dirty="0" err="1">
                <a:latin typeface="Verdana" panose="020B0604030504040204" pitchFamily="34" charset="0"/>
                <a:ea typeface="Verdana" panose="020B0604030504040204" pitchFamily="34" charset="0"/>
                <a:cs typeface="Verdana" panose="020B0604030504040204" pitchFamily="34" charset="0"/>
              </a:rPr>
              <a:t>Teeskyltar</a:t>
            </a:r>
            <a:r>
              <a:rPr lang="sv-SE" sz="1350" dirty="0">
                <a:latin typeface="Verdana" panose="020B0604030504040204" pitchFamily="34" charset="0"/>
                <a:ea typeface="Verdana" panose="020B0604030504040204" pitchFamily="34" charset="0"/>
                <a:cs typeface="Verdana" panose="020B0604030504040204" pitchFamily="34" charset="0"/>
              </a:rPr>
              <a:t> av sten.</a:t>
            </a:r>
          </a:p>
          <a:p>
            <a:pPr marL="0" indent="0">
              <a:buNone/>
            </a:pPr>
            <a:r>
              <a:rPr lang="sv-SE" sz="1350" b="1" dirty="0">
                <a:latin typeface="Verdana" panose="020B0604030504040204" pitchFamily="34" charset="0"/>
                <a:ea typeface="Verdana" panose="020B0604030504040204" pitchFamily="34" charset="0"/>
                <a:cs typeface="Verdana" panose="020B0604030504040204" pitchFamily="34" charset="0"/>
              </a:rPr>
              <a:t>Avståndsmätare (Regel 14-3)</a:t>
            </a: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En spelare får skaffa sig information om avstånd genom att använda en avståndsmätare. Om en spelare under en fastställd rond använder en avståndsmätare för att bedöma eller mäta andra förhållanden, som skulle kunna påverka hans spel (t ex nivåskillnader, vindstyrka mm), bryter spelaren mot regel 14-3.</a:t>
            </a:r>
          </a:p>
          <a:p>
            <a:pPr marL="0" indent="0">
              <a:buNone/>
            </a:pPr>
            <a:r>
              <a:rPr lang="sv-SE" sz="1350" b="1" dirty="0">
                <a:latin typeface="Verdana" panose="020B0604030504040204" pitchFamily="34" charset="0"/>
                <a:ea typeface="Verdana" panose="020B0604030504040204" pitchFamily="34" charset="0"/>
                <a:cs typeface="Verdana" panose="020B0604030504040204" pitchFamily="34" charset="0"/>
              </a:rPr>
              <a:t>Organisk del av banan (Regel 13)</a:t>
            </a: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Stengärdsgårdar och uppresta stenar (inkl. stenröset på hål 2 till höger om green). Lösa stenar får inte plockas bort.</a:t>
            </a:r>
          </a:p>
          <a:p>
            <a:pPr marL="0" indent="0">
              <a:buNone/>
            </a:pPr>
            <a:endParaRPr lang="sv-SE" sz="1350" dirty="0">
              <a:latin typeface="Verdana" panose="020B0604030504040204" pitchFamily="34" charset="0"/>
              <a:ea typeface="Verdana" panose="020B0604030504040204" pitchFamily="34" charset="0"/>
              <a:cs typeface="Verdana" panose="020B0604030504040204" pitchFamily="34" charset="0"/>
            </a:endParaRPr>
          </a:p>
        </p:txBody>
      </p:sp>
      <p:pic>
        <p:nvPicPr>
          <p:cNvPr id="4" name="Bildobjekt 3"/>
          <p:cNvPicPr/>
          <p:nvPr/>
        </p:nvPicPr>
        <p:blipFill rotWithShape="1">
          <a:blip r:embed="rId2"/>
          <a:srcRect l="21163" t="31746" r="40080" b="53909"/>
          <a:stretch/>
        </p:blipFill>
        <p:spPr bwMode="auto">
          <a:xfrm>
            <a:off x="3721435" y="2401725"/>
            <a:ext cx="4574747" cy="9516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302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0" indent="0" algn="ctr">
              <a:buNone/>
            </a:pPr>
            <a:r>
              <a:rPr lang="sv-SE" b="1" dirty="0"/>
              <a:t>Plikt för brott mot Lokal Regel där inget annat anges:</a:t>
            </a:r>
            <a:r>
              <a:rPr lang="sv-SE" dirty="0"/>
              <a:t>  </a:t>
            </a:r>
            <a:endParaRPr lang="sv-SE" dirty="0" smtClean="0"/>
          </a:p>
          <a:p>
            <a:pPr marL="0" indent="0" algn="ctr">
              <a:buNone/>
            </a:pPr>
            <a:endParaRPr lang="sv-SE" dirty="0" smtClean="0"/>
          </a:p>
          <a:p>
            <a:pPr marL="0" indent="0" algn="ctr">
              <a:buNone/>
            </a:pPr>
            <a:r>
              <a:rPr lang="sv-SE" dirty="0" smtClean="0"/>
              <a:t>Matchspel</a:t>
            </a:r>
            <a:r>
              <a:rPr lang="sv-SE" dirty="0"/>
              <a:t>: Förlust av hålet  </a:t>
            </a:r>
            <a:endParaRPr lang="sv-SE" dirty="0" smtClean="0"/>
          </a:p>
          <a:p>
            <a:pPr marL="0" indent="0" algn="ctr">
              <a:buNone/>
            </a:pPr>
            <a:endParaRPr lang="sv-SE" dirty="0" smtClean="0"/>
          </a:p>
          <a:p>
            <a:pPr marL="0" indent="0" algn="ctr">
              <a:buNone/>
            </a:pPr>
            <a:r>
              <a:rPr lang="sv-SE" dirty="0" smtClean="0"/>
              <a:t>Slagspel</a:t>
            </a:r>
            <a:r>
              <a:rPr lang="sv-SE" dirty="0"/>
              <a:t>: Två slag</a:t>
            </a:r>
          </a:p>
          <a:p>
            <a:endParaRPr lang="sv-SE" dirty="0"/>
          </a:p>
        </p:txBody>
      </p:sp>
    </p:spTree>
    <p:extLst>
      <p:ext uri="{BB962C8B-B14F-4D97-AF65-F5344CB8AC3E}">
        <p14:creationId xmlns:p14="http://schemas.microsoft.com/office/powerpoint/2010/main" val="13448485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400" b="1" dirty="0">
                <a:latin typeface="Verdana" panose="020B0604030504040204" pitchFamily="34" charset="0"/>
                <a:ea typeface="Verdana" panose="020B0604030504040204" pitchFamily="34" charset="0"/>
                <a:cs typeface="Verdana" panose="020B0604030504040204" pitchFamily="34" charset="0"/>
              </a:rPr>
              <a:t>Tillfälliga Lokala Regler Kungälv Kode GK</a:t>
            </a:r>
            <a:endParaRPr lang="sv-SE"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Platshållare för innehåll 2"/>
          <p:cNvSpPr>
            <a:spLocks noGrp="1"/>
          </p:cNvSpPr>
          <p:nvPr>
            <p:ph idx="1"/>
          </p:nvPr>
        </p:nvSpPr>
        <p:spPr/>
        <p:txBody>
          <a:bodyPr/>
          <a:lstStyle/>
          <a:p>
            <a:pPr marL="0" indent="0">
              <a:buNone/>
            </a:pPr>
            <a:r>
              <a:rPr lang="sv-SE" sz="1350" b="1" dirty="0">
                <a:latin typeface="Verdana" panose="020B0604030504040204" pitchFamily="34" charset="0"/>
                <a:ea typeface="Verdana" panose="020B0604030504040204" pitchFamily="34" charset="0"/>
                <a:cs typeface="Verdana" panose="020B0604030504040204" pitchFamily="34" charset="0"/>
              </a:rPr>
              <a:t>Mark under arbete (MUA) (Regel 25-1</a:t>
            </a:r>
            <a:r>
              <a:rPr lang="sv-SE" sz="1350" b="1" dirty="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sv-SE" sz="135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Håligheter på finklippt del samt semiruff reparerade med stenmaterial, stenmjöl</a:t>
            </a:r>
            <a:r>
              <a:rPr lang="sv-SE" sz="1350" dirty="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sv-SE" sz="135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1350" dirty="0">
                <a:latin typeface="Verdana" panose="020B0604030504040204" pitchFamily="34" charset="0"/>
                <a:ea typeface="Verdana" panose="020B0604030504040204" pitchFamily="34" charset="0"/>
                <a:cs typeface="Verdana" panose="020B0604030504040204" pitchFamily="34" charset="0"/>
              </a:rPr>
              <a:t>Djupa och klart markerade hjulspår, men inte grunda fördjupningar eller nedpressat gräs på finklippt del samt semiruff</a:t>
            </a:r>
          </a:p>
          <a:p>
            <a:pPr marL="0" indent="0">
              <a:buNone/>
            </a:pPr>
            <a:endParaRPr lang="sv-SE" dirty="0"/>
          </a:p>
        </p:txBody>
      </p:sp>
    </p:spTree>
    <p:extLst>
      <p:ext uri="{BB962C8B-B14F-4D97-AF65-F5344CB8AC3E}">
        <p14:creationId xmlns:p14="http://schemas.microsoft.com/office/powerpoint/2010/main" val="16832166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547664" y="2420889"/>
            <a:ext cx="5904656" cy="1569660"/>
          </a:xfrm>
          <a:prstGeom prst="rect">
            <a:avLst/>
          </a:prstGeom>
          <a:noFill/>
        </p:spPr>
        <p:txBody>
          <a:bodyPr wrap="square" rtlCol="0">
            <a:spAutoFit/>
          </a:bodyPr>
          <a:lstStyle/>
          <a:p>
            <a:r>
              <a:rPr lang="sv-SE" sz="3200" b="1" dirty="0">
                <a:solidFill>
                  <a:srgbClr val="0070C0"/>
                </a:solidFill>
              </a:rPr>
              <a:t>Ha trevligt på banan i sommar!</a:t>
            </a:r>
          </a:p>
          <a:p>
            <a:endParaRPr lang="sv-SE" sz="3200" b="1" dirty="0"/>
          </a:p>
          <a:p>
            <a:r>
              <a:rPr lang="sv-SE" sz="3200" b="1" dirty="0">
                <a:solidFill>
                  <a:srgbClr val="0070C0"/>
                </a:solidFill>
              </a:rPr>
              <a:t>   </a:t>
            </a:r>
            <a:r>
              <a:rPr lang="sv-SE" sz="3200" dirty="0">
                <a:solidFill>
                  <a:srgbClr val="0070C0"/>
                </a:solidFill>
              </a:rPr>
              <a:t>Tack för uppmärksamheten!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43608" y="2146085"/>
            <a:ext cx="7128792" cy="2170851"/>
          </a:xfrm>
          <a:prstGeom prst="rect">
            <a:avLst/>
          </a:prstGeom>
        </p:spPr>
        <p:txBody>
          <a:bodyPr wrap="square">
            <a:spAutoFit/>
          </a:bodyPr>
          <a:lstStyle/>
          <a:p>
            <a:pPr>
              <a:lnSpc>
                <a:spcPct val="107000"/>
              </a:lnSpc>
              <a:spcAft>
                <a:spcPts val="800"/>
              </a:spcAft>
            </a:pPr>
            <a:r>
              <a:rPr lang="sv-SE" sz="2000" b="1" dirty="0">
                <a:ea typeface="Calibri" panose="020F0502020204030204" pitchFamily="34" charset="0"/>
                <a:cs typeface="Times New Roman" panose="02020603050405020304" pitchFamily="18" charset="0"/>
              </a:rPr>
              <a:t>Förändring av regel </a:t>
            </a:r>
            <a:r>
              <a:rPr lang="sv-SE" sz="2000" b="1" dirty="0">
                <a:solidFill>
                  <a:srgbClr val="FF0000"/>
                </a:solidFill>
                <a:ea typeface="Calibri" panose="020F0502020204030204" pitchFamily="34" charset="0"/>
                <a:cs typeface="Times New Roman" panose="02020603050405020304" pitchFamily="18" charset="0"/>
              </a:rPr>
              <a:t>18-2b</a:t>
            </a:r>
            <a:r>
              <a:rPr lang="sv-SE" sz="2000" b="1" dirty="0">
                <a:ea typeface="Calibri" panose="020F0502020204030204" pitchFamily="34" charset="0"/>
                <a:cs typeface="Times New Roman" panose="02020603050405020304" pitchFamily="18" charset="0"/>
              </a:rPr>
              <a:t> Boll som rör sig efter adressering</a:t>
            </a:r>
            <a:endParaRPr lang="sv-SE" sz="2000" dirty="0">
              <a:ea typeface="Calibri" panose="020F0502020204030204" pitchFamily="34" charset="0"/>
              <a:cs typeface="Times New Roman" panose="02020603050405020304" pitchFamily="18" charset="0"/>
            </a:endParaRPr>
          </a:p>
          <a:p>
            <a:pPr>
              <a:lnSpc>
                <a:spcPct val="107000"/>
              </a:lnSpc>
              <a:spcAft>
                <a:spcPts val="800"/>
              </a:spcAft>
            </a:pPr>
            <a:r>
              <a:rPr lang="sv-SE" sz="2000" dirty="0">
                <a:ea typeface="Calibri" panose="020F0502020204030204" pitchFamily="34" charset="0"/>
                <a:cs typeface="Times New Roman" panose="02020603050405020304" pitchFamily="18" charset="0"/>
              </a:rPr>
              <a:t>Detta innebär att om en boll i vila rör sig efter att spelaren adresserat den, är spelaren inte längre automatiskt skyldig till att ha orsakat att bollen har rört sig. Ett slags plikt enligt </a:t>
            </a:r>
            <a:r>
              <a:rPr lang="sv-SE" sz="2000" dirty="0">
                <a:solidFill>
                  <a:srgbClr val="FF0000"/>
                </a:solidFill>
                <a:ea typeface="Calibri" panose="020F0502020204030204" pitchFamily="34" charset="0"/>
                <a:cs typeface="Times New Roman" panose="02020603050405020304" pitchFamily="18" charset="0"/>
              </a:rPr>
              <a:t>Regel 18-2 </a:t>
            </a:r>
            <a:r>
              <a:rPr lang="sv-SE" sz="2000" dirty="0">
                <a:ea typeface="Calibri" panose="020F0502020204030204" pitchFamily="34" charset="0"/>
                <a:cs typeface="Times New Roman" panose="02020603050405020304" pitchFamily="18" charset="0"/>
              </a:rPr>
              <a:t>skall </a:t>
            </a:r>
            <a:r>
              <a:rPr lang="sv-SE" sz="2000" dirty="0">
                <a:solidFill>
                  <a:srgbClr val="FF0000"/>
                </a:solidFill>
                <a:ea typeface="Calibri" panose="020F0502020204030204" pitchFamily="34" charset="0"/>
                <a:cs typeface="Times New Roman" panose="02020603050405020304" pitchFamily="18" charset="0"/>
              </a:rPr>
              <a:t>endast användas när fakta visar att spelaren har orsakat att bollen rört sig.</a:t>
            </a:r>
          </a:p>
        </p:txBody>
      </p:sp>
      <p:sp>
        <p:nvSpPr>
          <p:cNvPr id="3" name="Rektangel 2"/>
          <p:cNvSpPr/>
          <p:nvPr/>
        </p:nvSpPr>
        <p:spPr>
          <a:xfrm>
            <a:off x="2483768" y="692696"/>
            <a:ext cx="3560783" cy="584775"/>
          </a:xfrm>
          <a:prstGeom prst="rect">
            <a:avLst/>
          </a:prstGeom>
        </p:spPr>
        <p:txBody>
          <a:bodyPr wrap="none">
            <a:spAutoFit/>
          </a:bodyPr>
          <a:lstStyle/>
          <a:p>
            <a:pPr>
              <a:spcAft>
                <a:spcPts val="0"/>
              </a:spcAft>
            </a:pPr>
            <a:r>
              <a:rPr lang="sv-SE" sz="3200" b="1" kern="1400" spc="-50" dirty="0">
                <a:ea typeface="Times New Roman" panose="02020603050405020304" pitchFamily="18" charset="0"/>
                <a:cs typeface="Times New Roman" panose="02020603050405020304" pitchFamily="18" charset="0"/>
              </a:rPr>
              <a:t>Regeländringar 2016</a:t>
            </a:r>
          </a:p>
        </p:txBody>
      </p:sp>
    </p:spTree>
    <p:extLst>
      <p:ext uri="{BB962C8B-B14F-4D97-AF65-F5344CB8AC3E}">
        <p14:creationId xmlns:p14="http://schemas.microsoft.com/office/powerpoint/2010/main" val="547052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27584" y="1988840"/>
            <a:ext cx="7632848" cy="2807948"/>
          </a:xfrm>
          <a:prstGeom prst="rect">
            <a:avLst/>
          </a:prstGeom>
        </p:spPr>
        <p:txBody>
          <a:bodyPr wrap="square">
            <a:spAutoFit/>
          </a:bodyPr>
          <a:lstStyle/>
          <a:p>
            <a:pPr>
              <a:lnSpc>
                <a:spcPct val="107000"/>
              </a:lnSpc>
              <a:spcAft>
                <a:spcPts val="800"/>
              </a:spcAft>
            </a:pPr>
            <a:r>
              <a:rPr lang="sv-SE" sz="2000" b="1" dirty="0">
                <a:ea typeface="Calibri" panose="020F0502020204030204" pitchFamily="34" charset="0"/>
                <a:cs typeface="Times New Roman" panose="02020603050405020304" pitchFamily="18" charset="0"/>
              </a:rPr>
              <a:t>Förändringar gällande diskvalifikation för att ha lämnat in ett scorekort med felaktig (för låg) score. </a:t>
            </a:r>
            <a:r>
              <a:rPr lang="sv-SE" sz="2000" b="1" dirty="0">
                <a:solidFill>
                  <a:srgbClr val="FF0000"/>
                </a:solidFill>
                <a:ea typeface="Calibri" panose="020F0502020204030204" pitchFamily="34" charset="0"/>
                <a:cs typeface="Times New Roman" panose="02020603050405020304" pitchFamily="18" charset="0"/>
              </a:rPr>
              <a:t>Regel 6-6d.</a:t>
            </a:r>
          </a:p>
          <a:p>
            <a:pPr>
              <a:lnSpc>
                <a:spcPct val="107000"/>
              </a:lnSpc>
              <a:spcAft>
                <a:spcPts val="800"/>
              </a:spcAft>
            </a:pPr>
            <a:endParaRPr lang="sv-SE" sz="2000" b="1" dirty="0">
              <a:ea typeface="Calibri" panose="020F0502020204030204" pitchFamily="34" charset="0"/>
              <a:cs typeface="Times New Roman" panose="02020603050405020304" pitchFamily="18" charset="0"/>
            </a:endParaRPr>
          </a:p>
          <a:p>
            <a:pPr>
              <a:lnSpc>
                <a:spcPct val="107000"/>
              </a:lnSpc>
              <a:spcAft>
                <a:spcPts val="800"/>
              </a:spcAft>
            </a:pPr>
            <a:r>
              <a:rPr lang="sv-SE" sz="2000" dirty="0">
                <a:ea typeface="Calibri" panose="020F0502020204030204" pitchFamily="34" charset="0"/>
                <a:cs typeface="Times New Roman" panose="02020603050405020304" pitchFamily="18" charset="0"/>
              </a:rPr>
              <a:t>Om man missat att inkludera ett pliktslag </a:t>
            </a:r>
            <a:r>
              <a:rPr lang="sv-SE" sz="2000" dirty="0">
                <a:solidFill>
                  <a:srgbClr val="FF0000"/>
                </a:solidFill>
                <a:ea typeface="Calibri" panose="020F0502020204030204" pitchFamily="34" charset="0"/>
                <a:cs typeface="Times New Roman" panose="02020603050405020304" pitchFamily="18" charset="0"/>
              </a:rPr>
              <a:t>som spelaren inte kände till </a:t>
            </a:r>
            <a:r>
              <a:rPr lang="sv-SE" sz="2000" dirty="0">
                <a:ea typeface="Calibri" panose="020F0502020204030204" pitchFamily="34" charset="0"/>
                <a:cs typeface="Times New Roman" panose="02020603050405020304" pitchFamily="18" charset="0"/>
              </a:rPr>
              <a:t>innan han lämnade in scorekortet får spelaren </a:t>
            </a:r>
            <a:r>
              <a:rPr lang="sv-SE" sz="2000" dirty="0">
                <a:solidFill>
                  <a:srgbClr val="FF0000"/>
                </a:solidFill>
                <a:ea typeface="Calibri" panose="020F0502020204030204" pitchFamily="34" charset="0"/>
                <a:cs typeface="Times New Roman" panose="02020603050405020304" pitchFamily="18" charset="0"/>
              </a:rPr>
              <a:t>istället för diskvalifikation </a:t>
            </a:r>
            <a:r>
              <a:rPr lang="sv-SE" sz="2000" dirty="0">
                <a:ea typeface="Calibri" panose="020F0502020204030204" pitchFamily="34" charset="0"/>
                <a:cs typeface="Times New Roman" panose="02020603050405020304" pitchFamily="18" charset="0"/>
              </a:rPr>
              <a:t>regelbrottets plikt + ytterligare två pliktslag.</a:t>
            </a:r>
          </a:p>
          <a:p>
            <a:pPr>
              <a:lnSpc>
                <a:spcPct val="107000"/>
              </a:lnSpc>
              <a:spcAft>
                <a:spcPts val="800"/>
              </a:spcAft>
            </a:pPr>
            <a:endParaRPr lang="sv-SE" sz="2000" dirty="0">
              <a:ea typeface="Calibri" panose="020F0502020204030204" pitchFamily="34" charset="0"/>
              <a:cs typeface="Times New Roman" panose="02020603050405020304" pitchFamily="18" charset="0"/>
            </a:endParaRPr>
          </a:p>
        </p:txBody>
      </p:sp>
      <p:sp>
        <p:nvSpPr>
          <p:cNvPr id="3" name="Rektangel 2"/>
          <p:cNvSpPr/>
          <p:nvPr/>
        </p:nvSpPr>
        <p:spPr>
          <a:xfrm>
            <a:off x="2483768" y="692696"/>
            <a:ext cx="3560783" cy="584775"/>
          </a:xfrm>
          <a:prstGeom prst="rect">
            <a:avLst/>
          </a:prstGeom>
        </p:spPr>
        <p:txBody>
          <a:bodyPr wrap="none">
            <a:spAutoFit/>
          </a:bodyPr>
          <a:lstStyle/>
          <a:p>
            <a:pPr>
              <a:spcAft>
                <a:spcPts val="0"/>
              </a:spcAft>
            </a:pPr>
            <a:r>
              <a:rPr lang="sv-SE" sz="3200" b="1" kern="1400" spc="-50" dirty="0">
                <a:ea typeface="Times New Roman" panose="02020603050405020304" pitchFamily="18" charset="0"/>
                <a:cs typeface="Times New Roman" panose="02020603050405020304" pitchFamily="18" charset="0"/>
              </a:rPr>
              <a:t>Regeländringar 2016</a:t>
            </a:r>
          </a:p>
        </p:txBody>
      </p:sp>
    </p:spTree>
    <p:extLst>
      <p:ext uri="{BB962C8B-B14F-4D97-AF65-F5344CB8AC3E}">
        <p14:creationId xmlns:p14="http://schemas.microsoft.com/office/powerpoint/2010/main" val="4120039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11560" y="1412776"/>
            <a:ext cx="7920880" cy="4886466"/>
          </a:xfrm>
          <a:prstGeom prst="rect">
            <a:avLst/>
          </a:prstGeom>
        </p:spPr>
        <p:txBody>
          <a:bodyPr wrap="square">
            <a:spAutoFit/>
          </a:bodyPr>
          <a:lstStyle/>
          <a:p>
            <a:pPr>
              <a:lnSpc>
                <a:spcPct val="107000"/>
              </a:lnSpc>
              <a:spcAft>
                <a:spcPts val="800"/>
              </a:spcAft>
            </a:pPr>
            <a:r>
              <a:rPr lang="sv-SE" sz="2000" b="1" dirty="0">
                <a:ea typeface="Calibri" panose="020F0502020204030204" pitchFamily="34" charset="0"/>
                <a:cs typeface="Times New Roman" panose="02020603050405020304" pitchFamily="18" charset="0"/>
              </a:rPr>
              <a:t>Modifiering av plikt för Användning av Konstlade hjälpmedel, ovanlig utrustning och ovanligt användande av utrustning.</a:t>
            </a:r>
          </a:p>
          <a:p>
            <a:pPr>
              <a:lnSpc>
                <a:spcPct val="107000"/>
              </a:lnSpc>
              <a:spcAft>
                <a:spcPts val="800"/>
              </a:spcAft>
            </a:pPr>
            <a:endParaRPr lang="sv-SE" sz="2000" dirty="0">
              <a:ea typeface="Calibri" panose="020F0502020204030204" pitchFamily="34" charset="0"/>
              <a:cs typeface="Times New Roman" panose="02020603050405020304" pitchFamily="18" charset="0"/>
            </a:endParaRPr>
          </a:p>
          <a:p>
            <a:pPr>
              <a:lnSpc>
                <a:spcPct val="107000"/>
              </a:lnSpc>
              <a:spcAft>
                <a:spcPts val="800"/>
              </a:spcAft>
            </a:pPr>
            <a:r>
              <a:rPr lang="sv-SE" sz="2000" dirty="0">
                <a:ea typeface="Calibri" panose="020F0502020204030204" pitchFamily="34" charset="0"/>
                <a:cs typeface="Times New Roman" panose="02020603050405020304" pitchFamily="18" charset="0"/>
              </a:rPr>
              <a:t>Plikten då en spelare första gången bryter mot </a:t>
            </a:r>
            <a:r>
              <a:rPr lang="sv-SE" sz="2000" dirty="0">
                <a:solidFill>
                  <a:srgbClr val="FF0000"/>
                </a:solidFill>
                <a:ea typeface="Calibri" panose="020F0502020204030204" pitchFamily="34" charset="0"/>
                <a:cs typeface="Times New Roman" panose="02020603050405020304" pitchFamily="18" charset="0"/>
              </a:rPr>
              <a:t>Regel 14-3 </a:t>
            </a:r>
            <a:r>
              <a:rPr lang="sv-SE" sz="2000" dirty="0">
                <a:ea typeface="Calibri" panose="020F0502020204030204" pitchFamily="34" charset="0"/>
                <a:cs typeface="Times New Roman" panose="02020603050405020304" pitchFamily="18" charset="0"/>
              </a:rPr>
              <a:t>under en rond ändras så att spelaren istället för att diskvalificeras, </a:t>
            </a:r>
            <a:r>
              <a:rPr lang="sv-SE" sz="2000" dirty="0">
                <a:solidFill>
                  <a:srgbClr val="FF0000"/>
                </a:solidFill>
                <a:ea typeface="Calibri" panose="020F0502020204030204" pitchFamily="34" charset="0"/>
                <a:cs typeface="Times New Roman" panose="02020603050405020304" pitchFamily="18" charset="0"/>
              </a:rPr>
              <a:t>förlorar hålet i matchspel eller får två slags plikt i slagspel. </a:t>
            </a:r>
            <a:r>
              <a:rPr lang="sv-SE" sz="2000" dirty="0">
                <a:ea typeface="Calibri" panose="020F0502020204030204" pitchFamily="34" charset="0"/>
                <a:cs typeface="Times New Roman" panose="02020603050405020304" pitchFamily="18" charset="0"/>
              </a:rPr>
              <a:t>Om spelaren fortsätter att bryta mot regeln under ronden är plikten även fortsättningsvis diskvalifikation.</a:t>
            </a:r>
          </a:p>
          <a:p>
            <a:pPr>
              <a:lnSpc>
                <a:spcPct val="107000"/>
              </a:lnSpc>
              <a:spcAft>
                <a:spcPts val="800"/>
              </a:spcAft>
            </a:pPr>
            <a:endParaRPr lang="sv-SE" sz="2000" dirty="0">
              <a:ea typeface="Calibri" panose="020F0502020204030204" pitchFamily="34" charset="0"/>
              <a:cs typeface="Times New Roman" panose="02020603050405020304" pitchFamily="18" charset="0"/>
            </a:endParaRPr>
          </a:p>
          <a:p>
            <a:pPr>
              <a:lnSpc>
                <a:spcPct val="107000"/>
              </a:lnSpc>
              <a:spcAft>
                <a:spcPts val="800"/>
              </a:spcAft>
            </a:pPr>
            <a:r>
              <a:rPr lang="sv-SE" sz="2000" dirty="0">
                <a:ea typeface="Calibri" panose="020F0502020204030204" pitchFamily="34" charset="0"/>
                <a:cs typeface="Times New Roman" panose="02020603050405020304" pitchFamily="18" charset="0"/>
              </a:rPr>
              <a:t> </a:t>
            </a:r>
          </a:p>
          <a:p>
            <a:pPr>
              <a:lnSpc>
                <a:spcPct val="107000"/>
              </a:lnSpc>
              <a:spcAft>
                <a:spcPts val="800"/>
              </a:spcAft>
            </a:pPr>
            <a:r>
              <a:rPr lang="sv-SE" sz="2000" i="1" dirty="0">
                <a:ea typeface="Calibri" panose="020F0502020204030204" pitchFamily="34" charset="0"/>
                <a:cs typeface="Times New Roman" panose="02020603050405020304" pitchFamily="18" charset="0"/>
              </a:rPr>
              <a:t>Ovanstående är de viktigaste förändringarna i reglerna för 2016, </a:t>
            </a:r>
            <a:r>
              <a:rPr lang="sv-SE" sz="2000" i="1" dirty="0">
                <a:solidFill>
                  <a:srgbClr val="FF0000"/>
                </a:solidFill>
                <a:ea typeface="Calibri" panose="020F0502020204030204" pitchFamily="34" charset="0"/>
                <a:cs typeface="Times New Roman" panose="02020603050405020304" pitchFamily="18" charset="0"/>
              </a:rPr>
              <a:t>men det finns andra förtydliganden eller redaktionella ändringar, </a:t>
            </a:r>
            <a:r>
              <a:rPr lang="sv-SE" sz="2000" i="1" dirty="0">
                <a:ea typeface="Calibri" panose="020F0502020204030204" pitchFamily="34" charset="0"/>
                <a:cs typeface="Times New Roman" panose="02020603050405020304" pitchFamily="18" charset="0"/>
              </a:rPr>
              <a:t>som syftar till att göra vissa regler lättare för spelaren att tolka och förstå. </a:t>
            </a:r>
            <a:endParaRPr lang="sv-SE" sz="2000" dirty="0">
              <a:ea typeface="Calibri" panose="020F0502020204030204" pitchFamily="34" charset="0"/>
              <a:cs typeface="Times New Roman" panose="02020603050405020304" pitchFamily="18" charset="0"/>
            </a:endParaRPr>
          </a:p>
        </p:txBody>
      </p:sp>
      <p:sp>
        <p:nvSpPr>
          <p:cNvPr id="3" name="Rektangel 2"/>
          <p:cNvSpPr/>
          <p:nvPr/>
        </p:nvSpPr>
        <p:spPr>
          <a:xfrm>
            <a:off x="2483768" y="692696"/>
            <a:ext cx="3560783" cy="584775"/>
          </a:xfrm>
          <a:prstGeom prst="rect">
            <a:avLst/>
          </a:prstGeom>
        </p:spPr>
        <p:txBody>
          <a:bodyPr wrap="none">
            <a:spAutoFit/>
          </a:bodyPr>
          <a:lstStyle/>
          <a:p>
            <a:pPr>
              <a:spcAft>
                <a:spcPts val="0"/>
              </a:spcAft>
            </a:pPr>
            <a:r>
              <a:rPr lang="sv-SE" sz="3200" b="1" kern="1400" spc="-50" dirty="0">
                <a:ea typeface="Times New Roman" panose="02020603050405020304" pitchFamily="18" charset="0"/>
                <a:cs typeface="Times New Roman" panose="02020603050405020304" pitchFamily="18" charset="0"/>
              </a:rPr>
              <a:t>Regeländringar 2016</a:t>
            </a:r>
          </a:p>
        </p:txBody>
      </p:sp>
    </p:spTree>
    <p:extLst>
      <p:ext uri="{BB962C8B-B14F-4D97-AF65-F5344CB8AC3E}">
        <p14:creationId xmlns:p14="http://schemas.microsoft.com/office/powerpoint/2010/main" val="1974383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843808" y="476672"/>
            <a:ext cx="3456384" cy="584775"/>
          </a:xfrm>
          <a:prstGeom prst="rect">
            <a:avLst/>
          </a:prstGeom>
          <a:noFill/>
        </p:spPr>
        <p:txBody>
          <a:bodyPr wrap="square" rtlCol="0">
            <a:spAutoFit/>
          </a:bodyPr>
          <a:lstStyle/>
          <a:p>
            <a:r>
              <a:rPr lang="sv-SE" sz="3200" b="1" dirty="0"/>
              <a:t>Viktigt att tänka på</a:t>
            </a:r>
          </a:p>
        </p:txBody>
      </p:sp>
      <p:sp>
        <p:nvSpPr>
          <p:cNvPr id="5" name="textruta 4"/>
          <p:cNvSpPr txBox="1"/>
          <p:nvPr/>
        </p:nvSpPr>
        <p:spPr>
          <a:xfrm>
            <a:off x="1259632" y="1700808"/>
            <a:ext cx="6984776" cy="954107"/>
          </a:xfrm>
          <a:prstGeom prst="rect">
            <a:avLst/>
          </a:prstGeom>
          <a:noFill/>
        </p:spPr>
        <p:txBody>
          <a:bodyPr wrap="square" rtlCol="0">
            <a:spAutoFit/>
          </a:bodyPr>
          <a:lstStyle/>
          <a:p>
            <a:r>
              <a:rPr lang="sv-SE" sz="2800" dirty="0">
                <a:solidFill>
                  <a:srgbClr val="FF0000"/>
                </a:solidFill>
              </a:rPr>
              <a:t>Att kunna reglerna och använda dem rätt kan betyda klara fördelar för dig som spelare.</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852936"/>
            <a:ext cx="2592288" cy="354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ruta 5"/>
          <p:cNvSpPr txBox="1"/>
          <p:nvPr/>
        </p:nvSpPr>
        <p:spPr>
          <a:xfrm>
            <a:off x="2555776" y="5661248"/>
            <a:ext cx="2684496" cy="400110"/>
          </a:xfrm>
          <a:prstGeom prst="rect">
            <a:avLst/>
          </a:prstGeom>
          <a:noFill/>
        </p:spPr>
        <p:txBody>
          <a:bodyPr wrap="square" rtlCol="0">
            <a:spAutoFit/>
          </a:bodyPr>
          <a:lstStyle/>
          <a:p>
            <a:r>
              <a:rPr lang="sv-SE" sz="2000" dirty="0">
                <a:solidFill>
                  <a:srgbClr val="FF0000"/>
                </a:solidFill>
              </a:rPr>
              <a:t>Nya regelboken 2016</a:t>
            </a:r>
          </a:p>
        </p:txBody>
      </p:sp>
    </p:spTree>
    <p:extLst>
      <p:ext uri="{BB962C8B-B14F-4D97-AF65-F5344CB8AC3E}">
        <p14:creationId xmlns:p14="http://schemas.microsoft.com/office/powerpoint/2010/main" val="2183096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2602</TotalTime>
  <Words>2995</Words>
  <Application>Microsoft Office PowerPoint</Application>
  <PresentationFormat>Bildspel på skärmen (4:3)</PresentationFormat>
  <Paragraphs>542</Paragraphs>
  <Slides>58</Slides>
  <Notes>0</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58</vt:i4>
      </vt:variant>
    </vt:vector>
  </HeadingPairs>
  <TitlesOfParts>
    <vt:vector size="68" baseType="lpstr">
      <vt:lpstr>Arial</vt:lpstr>
      <vt:lpstr>Arial-BoldMT</vt:lpstr>
      <vt:lpstr>Arial-ItalicMT</vt:lpstr>
      <vt:lpstr>ArialMT</vt:lpstr>
      <vt:lpstr>Calibri</vt:lpstr>
      <vt:lpstr>Calibri Light</vt:lpstr>
      <vt:lpstr>Helvetica</vt:lpstr>
      <vt:lpstr>Times New Roman</vt:lpstr>
      <vt:lpstr>Verdana</vt:lpstr>
      <vt:lpstr>Office-tema</vt:lpstr>
      <vt:lpstr>PowerPoint-presentation</vt:lpstr>
      <vt:lpstr>PowerPoint-presentation</vt:lpstr>
      <vt:lpstr>Adresser till våra regelböcker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Boll i vila, rubbad</vt:lpstr>
      <vt:lpstr>Regel 19: Boll i rörelse, påverkad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Lokala regler KKGK</vt:lpstr>
      <vt:lpstr>PowerPoint-presentation</vt:lpstr>
      <vt:lpstr>PowerPoint-presentation</vt:lpstr>
      <vt:lpstr>PowerPoint-presentation</vt:lpstr>
      <vt:lpstr>PowerPoint-presentation</vt:lpstr>
      <vt:lpstr>Tillfälliga Lokala Regler Kungälv Kode GK</vt:lpstr>
      <vt:lpstr>PowerPoint-presentation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Bengt Lindén</dc:creator>
  <cp:lastModifiedBy>LENNART ALETTE</cp:lastModifiedBy>
  <cp:revision>172</cp:revision>
  <cp:lastPrinted>2015-03-11T14:49:45Z</cp:lastPrinted>
  <dcterms:created xsi:type="dcterms:W3CDTF">2013-03-17T14:06:43Z</dcterms:created>
  <dcterms:modified xsi:type="dcterms:W3CDTF">2016-04-26T14:08:15Z</dcterms:modified>
</cp:coreProperties>
</file>