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7"/>
  </p:notesMasterIdLst>
  <p:handoutMasterIdLst>
    <p:handoutMasterId r:id="rId18"/>
  </p:handoutMasterIdLst>
  <p:sldIdLst>
    <p:sldId id="303" r:id="rId2"/>
    <p:sldId id="341" r:id="rId3"/>
    <p:sldId id="342" r:id="rId4"/>
    <p:sldId id="343" r:id="rId5"/>
    <p:sldId id="344" r:id="rId6"/>
    <p:sldId id="345" r:id="rId7"/>
    <p:sldId id="346" r:id="rId8"/>
    <p:sldId id="358" r:id="rId9"/>
    <p:sldId id="348" r:id="rId10"/>
    <p:sldId id="349" r:id="rId11"/>
    <p:sldId id="350" r:id="rId12"/>
    <p:sldId id="351" r:id="rId13"/>
    <p:sldId id="352" r:id="rId14"/>
    <p:sldId id="353" r:id="rId15"/>
    <p:sldId id="291" r:id="rId16"/>
  </p:sldIdLst>
  <p:sldSz cx="9144000" cy="6858000" type="screen4x3"/>
  <p:notesSz cx="6865938" cy="954087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9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75" autoAdjust="0"/>
    <p:restoredTop sz="94675" autoAdjust="0"/>
  </p:normalViewPr>
  <p:slideViewPr>
    <p:cSldViewPr>
      <p:cViewPr varScale="1">
        <p:scale>
          <a:sx n="81" d="100"/>
          <a:sy n="81" d="100"/>
        </p:scale>
        <p:origin x="1310" y="62"/>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75240" cy="477044"/>
          </a:xfrm>
          <a:prstGeom prst="rect">
            <a:avLst/>
          </a:prstGeom>
        </p:spPr>
        <p:txBody>
          <a:bodyPr vert="horz" lIns="93744" tIns="46872" rIns="93744" bIns="46872" rtlCol="0"/>
          <a:lstStyle>
            <a:lvl1pPr algn="l">
              <a:defRPr sz="1200"/>
            </a:lvl1pPr>
          </a:lstStyle>
          <a:p>
            <a:endParaRPr lang="sv-SE"/>
          </a:p>
        </p:txBody>
      </p:sp>
      <p:sp>
        <p:nvSpPr>
          <p:cNvPr id="3" name="Platshållare för datum 2"/>
          <p:cNvSpPr>
            <a:spLocks noGrp="1"/>
          </p:cNvSpPr>
          <p:nvPr>
            <p:ph type="dt" sz="quarter" idx="1"/>
          </p:nvPr>
        </p:nvSpPr>
        <p:spPr>
          <a:xfrm>
            <a:off x="3889110" y="1"/>
            <a:ext cx="2975240" cy="477044"/>
          </a:xfrm>
          <a:prstGeom prst="rect">
            <a:avLst/>
          </a:prstGeom>
        </p:spPr>
        <p:txBody>
          <a:bodyPr vert="horz" lIns="93744" tIns="46872" rIns="93744" bIns="46872" rtlCol="0"/>
          <a:lstStyle>
            <a:lvl1pPr algn="r">
              <a:defRPr sz="1200"/>
            </a:lvl1pPr>
          </a:lstStyle>
          <a:p>
            <a:fld id="{281C96E4-53AA-4589-B2D5-168D203E13D1}" type="datetimeFigureOut">
              <a:rPr lang="sv-SE" smtClean="0"/>
              <a:pPr/>
              <a:t>2017-04-26</a:t>
            </a:fld>
            <a:endParaRPr lang="sv-SE"/>
          </a:p>
        </p:txBody>
      </p:sp>
      <p:sp>
        <p:nvSpPr>
          <p:cNvPr id="4" name="Platshållare för sidfot 3"/>
          <p:cNvSpPr>
            <a:spLocks noGrp="1"/>
          </p:cNvSpPr>
          <p:nvPr>
            <p:ph type="ftr" sz="quarter" idx="2"/>
          </p:nvPr>
        </p:nvSpPr>
        <p:spPr>
          <a:xfrm>
            <a:off x="0" y="9062175"/>
            <a:ext cx="2975240" cy="477044"/>
          </a:xfrm>
          <a:prstGeom prst="rect">
            <a:avLst/>
          </a:prstGeom>
        </p:spPr>
        <p:txBody>
          <a:bodyPr vert="horz" lIns="93744" tIns="46872" rIns="93744" bIns="46872" rtlCol="0" anchor="b"/>
          <a:lstStyle>
            <a:lvl1pPr algn="l">
              <a:defRPr sz="1200"/>
            </a:lvl1pPr>
          </a:lstStyle>
          <a:p>
            <a:endParaRPr lang="sv-SE"/>
          </a:p>
        </p:txBody>
      </p:sp>
      <p:sp>
        <p:nvSpPr>
          <p:cNvPr id="5" name="Platshållare för bildnummer 4"/>
          <p:cNvSpPr>
            <a:spLocks noGrp="1"/>
          </p:cNvSpPr>
          <p:nvPr>
            <p:ph type="sldNum" sz="quarter" idx="3"/>
          </p:nvPr>
        </p:nvSpPr>
        <p:spPr>
          <a:xfrm>
            <a:off x="3889110" y="9062175"/>
            <a:ext cx="2975240" cy="477044"/>
          </a:xfrm>
          <a:prstGeom prst="rect">
            <a:avLst/>
          </a:prstGeom>
        </p:spPr>
        <p:txBody>
          <a:bodyPr vert="horz" lIns="93744" tIns="46872" rIns="93744" bIns="46872" rtlCol="0" anchor="b"/>
          <a:lstStyle>
            <a:lvl1pPr algn="r">
              <a:defRPr sz="1200"/>
            </a:lvl1pPr>
          </a:lstStyle>
          <a:p>
            <a:fld id="{6DDD11DB-C006-4DCC-97BF-67345201FAD0}" type="slidenum">
              <a:rPr lang="sv-SE" smtClean="0"/>
              <a:pPr/>
              <a:t>‹#›</a:t>
            </a:fld>
            <a:endParaRPr lang="sv-SE"/>
          </a:p>
        </p:txBody>
      </p:sp>
    </p:spTree>
    <p:extLst>
      <p:ext uri="{BB962C8B-B14F-4D97-AF65-F5344CB8AC3E}">
        <p14:creationId xmlns:p14="http://schemas.microsoft.com/office/powerpoint/2010/main" val="2994294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4975" cy="47783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9375" y="0"/>
            <a:ext cx="2974975" cy="477838"/>
          </a:xfrm>
          <a:prstGeom prst="rect">
            <a:avLst/>
          </a:prstGeom>
        </p:spPr>
        <p:txBody>
          <a:bodyPr vert="horz" lIns="91440" tIns="45720" rIns="91440" bIns="45720" rtlCol="0"/>
          <a:lstStyle>
            <a:lvl1pPr algn="r">
              <a:defRPr sz="1200"/>
            </a:lvl1pPr>
          </a:lstStyle>
          <a:p>
            <a:fld id="{CCCAB045-4881-4BFF-8211-703B23337DFF}" type="datetimeFigureOut">
              <a:rPr lang="sv-SE" smtClean="0"/>
              <a:t>2017-04-26</a:t>
            </a:fld>
            <a:endParaRPr lang="sv-SE"/>
          </a:p>
        </p:txBody>
      </p:sp>
      <p:sp>
        <p:nvSpPr>
          <p:cNvPr id="4" name="Platshållare för bildobjekt 3"/>
          <p:cNvSpPr>
            <a:spLocks noGrp="1" noRot="1" noChangeAspect="1"/>
          </p:cNvSpPr>
          <p:nvPr>
            <p:ph type="sldImg" idx="2"/>
          </p:nvPr>
        </p:nvSpPr>
        <p:spPr>
          <a:xfrm>
            <a:off x="1285875" y="1192213"/>
            <a:ext cx="4295775" cy="322103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7388" y="4591050"/>
            <a:ext cx="5492750" cy="3757613"/>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063038"/>
            <a:ext cx="2974975" cy="47783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9375" y="9063038"/>
            <a:ext cx="2974975" cy="477837"/>
          </a:xfrm>
          <a:prstGeom prst="rect">
            <a:avLst/>
          </a:prstGeom>
        </p:spPr>
        <p:txBody>
          <a:bodyPr vert="horz" lIns="91440" tIns="45720" rIns="91440" bIns="45720" rtlCol="0" anchor="b"/>
          <a:lstStyle>
            <a:lvl1pPr algn="r">
              <a:defRPr sz="1200"/>
            </a:lvl1pPr>
          </a:lstStyle>
          <a:p>
            <a:fld id="{64E708E0-80E6-4775-906D-C827BC2CBB4E}" type="slidenum">
              <a:rPr lang="sv-SE" smtClean="0"/>
              <a:t>‹#›</a:t>
            </a:fld>
            <a:endParaRPr lang="sv-SE"/>
          </a:p>
        </p:txBody>
      </p:sp>
    </p:spTree>
    <p:extLst>
      <p:ext uri="{BB962C8B-B14F-4D97-AF65-F5344CB8AC3E}">
        <p14:creationId xmlns:p14="http://schemas.microsoft.com/office/powerpoint/2010/main" val="1110954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143000" y="1122363"/>
            <a:ext cx="6858000" cy="2387600"/>
          </a:xfrm>
        </p:spPr>
        <p:txBody>
          <a:bodyPr anchor="b"/>
          <a:lstStyle>
            <a:lvl1pPr algn="ctr">
              <a:defRPr sz="4500"/>
            </a:lvl1pPr>
          </a:lstStyle>
          <a:p>
            <a:r>
              <a:rPr lang="sv-SE"/>
              <a:t>Klicka här för att ändra format</a:t>
            </a:r>
          </a:p>
        </p:txBody>
      </p:sp>
      <p:sp>
        <p:nvSpPr>
          <p:cNvPr id="3" name="Underrubri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346854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5151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43676" y="365125"/>
            <a:ext cx="1971675"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628651" y="365125"/>
            <a:ext cx="5800725"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312953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227934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23888" y="1709741"/>
            <a:ext cx="7886700" cy="2852737"/>
          </a:xfrm>
        </p:spPr>
        <p:txBody>
          <a:bodyPr anchor="b"/>
          <a:lstStyle>
            <a:lvl1pPr>
              <a:defRPr sz="4500"/>
            </a:lvl1pPr>
          </a:lstStyle>
          <a:p>
            <a:r>
              <a:rPr lang="sv-SE"/>
              <a:t>Klicka här för att ändra format</a:t>
            </a:r>
          </a:p>
        </p:txBody>
      </p:sp>
      <p:sp>
        <p:nvSpPr>
          <p:cNvPr id="3" name="Platshållare för text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33215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6286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29150" y="1825625"/>
            <a:ext cx="38862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1789177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29841" y="365128"/>
            <a:ext cx="7886700" cy="1325563"/>
          </a:xfrm>
        </p:spPr>
        <p:txBody>
          <a:bodyPr/>
          <a:lstStyle/>
          <a:p>
            <a:r>
              <a:rPr lang="sv-SE"/>
              <a:t>Klicka här för att ändra format</a:t>
            </a:r>
          </a:p>
        </p:txBody>
      </p:sp>
      <p:sp>
        <p:nvSpPr>
          <p:cNvPr id="3" name="Platshållare för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p:cNvSpPr>
            <a:spLocks noGrp="1"/>
          </p:cNvSpPr>
          <p:nvPr>
            <p:ph sz="half" idx="2"/>
          </p:nvPr>
        </p:nvSpPr>
        <p:spPr>
          <a:xfrm>
            <a:off x="629842" y="2505075"/>
            <a:ext cx="3868340"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29151" y="2505075"/>
            <a:ext cx="3887391"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624366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305421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245917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innehåll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4207842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29841" y="457200"/>
            <a:ext cx="2949178" cy="1600200"/>
          </a:xfrm>
        </p:spPr>
        <p:txBody>
          <a:bodyPr anchor="b"/>
          <a:lstStyle>
            <a:lvl1pPr>
              <a:defRPr sz="2400"/>
            </a:lvl1pPr>
          </a:lstStyle>
          <a:p>
            <a:r>
              <a:rPr lang="sv-SE"/>
              <a:t>Klicka här för att ändra format</a:t>
            </a:r>
          </a:p>
        </p:txBody>
      </p:sp>
      <p:sp>
        <p:nvSpPr>
          <p:cNvPr id="3" name="Platshållare för bild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CD1FFA4-B833-4F2C-8452-884599FF88D9}" type="datetimeFigureOut">
              <a:rPr lang="sv-SE" smtClean="0"/>
              <a:pPr/>
              <a:t>2017-04-26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89BD1D2-4A7C-432A-9960-01D184B6E9F8}" type="slidenum">
              <a:rPr lang="sv-SE" smtClean="0"/>
              <a:pPr/>
              <a:t>‹#›</a:t>
            </a:fld>
            <a:endParaRPr lang="sv-SE"/>
          </a:p>
        </p:txBody>
      </p:sp>
    </p:spTree>
    <p:extLst>
      <p:ext uri="{BB962C8B-B14F-4D97-AF65-F5344CB8AC3E}">
        <p14:creationId xmlns:p14="http://schemas.microsoft.com/office/powerpoint/2010/main" val="399424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CD1FFA4-B833-4F2C-8452-884599FF88D9}" type="datetimeFigureOut">
              <a:rPr lang="sv-SE" smtClean="0"/>
              <a:pPr/>
              <a:t>2017-04-26</a:t>
            </a:fld>
            <a:endParaRPr lang="sv-SE"/>
          </a:p>
        </p:txBody>
      </p:sp>
      <p:sp>
        <p:nvSpPr>
          <p:cNvPr id="5" name="Platshållare för sidfot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89BD1D2-4A7C-432A-9960-01D184B6E9F8}" type="slidenum">
              <a:rPr lang="sv-SE" smtClean="0"/>
              <a:pPr/>
              <a:t>‹#›</a:t>
            </a:fld>
            <a:endParaRPr lang="sv-SE"/>
          </a:p>
        </p:txBody>
      </p:sp>
    </p:spTree>
    <p:extLst>
      <p:ext uri="{BB962C8B-B14F-4D97-AF65-F5344CB8AC3E}">
        <p14:creationId xmlns:p14="http://schemas.microsoft.com/office/powerpoint/2010/main" val="18890571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1313223" y="782128"/>
            <a:ext cx="6517553" cy="707886"/>
          </a:xfrm>
          <a:prstGeom prst="rect">
            <a:avLst/>
          </a:prstGeom>
        </p:spPr>
        <p:txBody>
          <a:bodyPr wrap="none">
            <a:spAutoFit/>
          </a:bodyPr>
          <a:lstStyle/>
          <a:p>
            <a:r>
              <a:rPr lang="sv-SE" sz="4000" b="1" dirty="0">
                <a:solidFill>
                  <a:srgbClr val="0070C0"/>
                </a:solidFill>
                <a:cs typeface="Arial" pitchFamily="34" charset="0"/>
              </a:rPr>
              <a:t>Regelträff med Tipspromenad</a:t>
            </a:r>
            <a:endParaRPr lang="sv-SE" sz="4000" dirty="0">
              <a:solidFill>
                <a:srgbClr val="0070C0"/>
              </a:solidFill>
            </a:endParaRPr>
          </a:p>
        </p:txBody>
      </p:sp>
      <p:sp>
        <p:nvSpPr>
          <p:cNvPr id="5" name="textruta 4"/>
          <p:cNvSpPr txBox="1"/>
          <p:nvPr/>
        </p:nvSpPr>
        <p:spPr>
          <a:xfrm>
            <a:off x="2555776" y="2060851"/>
            <a:ext cx="3672408" cy="646331"/>
          </a:xfrm>
          <a:prstGeom prst="rect">
            <a:avLst/>
          </a:prstGeom>
          <a:noFill/>
        </p:spPr>
        <p:txBody>
          <a:bodyPr wrap="square" rtlCol="0">
            <a:spAutoFit/>
          </a:bodyPr>
          <a:lstStyle/>
          <a:p>
            <a:r>
              <a:rPr lang="sv-SE" sz="3600" b="1" dirty="0" err="1">
                <a:solidFill>
                  <a:srgbClr val="0070C0"/>
                </a:solidFill>
              </a:rPr>
              <a:t>Kungälv-Kode</a:t>
            </a:r>
            <a:r>
              <a:rPr lang="sv-SE" sz="3600" b="1" dirty="0">
                <a:solidFill>
                  <a:srgbClr val="0070C0"/>
                </a:solidFill>
              </a:rPr>
              <a:t> GK</a:t>
            </a:r>
          </a:p>
        </p:txBody>
      </p:sp>
      <p:pic>
        <p:nvPicPr>
          <p:cNvPr id="2" name="Bildobjekt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140971"/>
            <a:ext cx="7920880" cy="2828885"/>
          </a:xfrm>
          <a:prstGeom prst="rect">
            <a:avLst/>
          </a:prstGeom>
        </p:spPr>
      </p:pic>
      <p:sp>
        <p:nvSpPr>
          <p:cNvPr id="3" name="textruta 2"/>
          <p:cNvSpPr txBox="1"/>
          <p:nvPr/>
        </p:nvSpPr>
        <p:spPr>
          <a:xfrm>
            <a:off x="3491880" y="1501560"/>
            <a:ext cx="2088232" cy="461665"/>
          </a:xfrm>
          <a:prstGeom prst="rect">
            <a:avLst/>
          </a:prstGeom>
          <a:noFill/>
        </p:spPr>
        <p:txBody>
          <a:bodyPr wrap="square" rtlCol="0">
            <a:spAutoFit/>
          </a:bodyPr>
          <a:lstStyle/>
          <a:p>
            <a:r>
              <a:rPr lang="sv-SE" sz="2400" b="1" dirty="0">
                <a:solidFill>
                  <a:srgbClr val="0070C0"/>
                </a:solidFill>
              </a:rPr>
              <a:t>25 April 2017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39552" y="620688"/>
            <a:ext cx="8136904" cy="5439951"/>
          </a:xfrm>
          <a:prstGeom prst="rect">
            <a:avLst/>
          </a:prstGeom>
        </p:spPr>
        <p:txBody>
          <a:bodyPr wrap="square">
            <a:spAutoFit/>
          </a:bodyPr>
          <a:lstStyle/>
          <a:p>
            <a:pPr>
              <a:lnSpc>
                <a:spcPts val="288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9</a:t>
            </a:r>
          </a:p>
          <a:p>
            <a:pPr>
              <a:lnSpc>
                <a:spcPts val="2880"/>
              </a:lnSpc>
              <a:spcAft>
                <a:spcPts val="1000"/>
              </a:spcAft>
            </a:pPr>
            <a:endParaRPr lang="sv-SE" sz="2400" b="1" dirty="0">
              <a:ea typeface="Calibri" panose="020F0502020204030204" pitchFamily="34" charset="0"/>
              <a:cs typeface="Times New Roman" panose="02020603050405020304" pitchFamily="18" charset="0"/>
            </a:endParaRPr>
          </a:p>
          <a:p>
            <a:pPr>
              <a:lnSpc>
                <a:spcPts val="2880"/>
              </a:lnSpc>
              <a:spcAft>
                <a:spcPts val="1000"/>
              </a:spcAft>
            </a:pPr>
            <a:r>
              <a:rPr lang="sv-SE" sz="2400" b="1" dirty="0">
                <a:ea typeface="Calibri" panose="020F0502020204030204" pitchFamily="34" charset="0"/>
                <a:cs typeface="Times New Roman" panose="02020603050405020304" pitchFamily="18" charset="0"/>
              </a:rPr>
              <a:t>Bosses boll ligger mellan rötterna bakom ett träd. Han förklara den ospelbar och droppar med ett slags plikt någon meter från trädet. Bollen rullar till samma ospelbara läge han hade. </a:t>
            </a:r>
          </a:p>
          <a:p>
            <a:pPr>
              <a:lnSpc>
                <a:spcPts val="2880"/>
              </a:lnSpc>
              <a:spcAft>
                <a:spcPts val="1000"/>
              </a:spcAft>
            </a:pPr>
            <a:r>
              <a:rPr lang="sv-SE" sz="2400" b="1" dirty="0">
                <a:ea typeface="Calibri" panose="020F0502020204030204" pitchFamily="34" charset="0"/>
                <a:cs typeface="Times New Roman" panose="02020603050405020304" pitchFamily="18" charset="0"/>
              </a:rPr>
              <a:t>Får han droppa om utan plikt?  </a:t>
            </a:r>
          </a:p>
          <a:p>
            <a:pPr>
              <a:lnSpc>
                <a:spcPts val="2880"/>
              </a:lnSpc>
              <a:spcAft>
                <a:spcPts val="1000"/>
              </a:spcAft>
            </a:pPr>
            <a:r>
              <a:rPr lang="sv-SE" sz="2400" b="1" dirty="0">
                <a:ea typeface="Calibri" panose="020F0502020204030204" pitchFamily="34" charset="0"/>
                <a:cs typeface="Times New Roman" panose="02020603050405020304" pitchFamily="18" charset="0"/>
              </a:rPr>
              <a:t> 1.  Bosse har rätt till fullständig lättnad och skall droppa om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bollen utan plikt                                                                                                                    X.  Eftersom bollen rullade tillbaka till ursprungsläget ska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Bosse placera bollen där den tog mark efter droppen och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spela vidare utan plikt.                                                                                                                   2.   Bosse ska antingen spela bollen som den ligger eller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förklara den ospelbar och droppa med ett slags plikt</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124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83568" y="620688"/>
            <a:ext cx="8064896" cy="5971891"/>
          </a:xfrm>
          <a:prstGeom prst="rect">
            <a:avLst/>
          </a:prstGeom>
        </p:spPr>
        <p:txBody>
          <a:bodyPr wrap="square">
            <a:spAutoFit/>
          </a:bodyPr>
          <a:lstStyle/>
          <a:p>
            <a:pPr>
              <a:lnSpc>
                <a:spcPct val="11500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10</a:t>
            </a:r>
            <a:endParaRPr lang="sv-SE" sz="2400" b="1" dirty="0">
              <a:ea typeface="Calibri" panose="020F0502020204030204" pitchFamily="34" charset="0"/>
              <a:cs typeface="Times New Roman" panose="02020603050405020304" pitchFamily="18" charset="0"/>
            </a:endParaRPr>
          </a:p>
          <a:p>
            <a:pPr>
              <a:lnSpc>
                <a:spcPct val="115000"/>
              </a:lnSpc>
              <a:spcAft>
                <a:spcPts val="1000"/>
              </a:spcAft>
            </a:pPr>
            <a:r>
              <a:rPr lang="sv-SE" sz="2400" b="1" dirty="0">
                <a:ea typeface="Calibri" panose="020F0502020204030204" pitchFamily="34" charset="0"/>
                <a:cs typeface="Times New Roman" panose="02020603050405020304" pitchFamily="18" charset="0"/>
              </a:rPr>
              <a:t>Spelarens boll ligger på banan men </a:t>
            </a:r>
            <a:r>
              <a:rPr lang="sv-SE" sz="2400" b="1" u="sng" dirty="0">
                <a:ea typeface="Calibri" panose="020F0502020204030204" pitchFamily="34" charset="0"/>
                <a:cs typeface="Times New Roman" panose="02020603050405020304" pitchFamily="18" charset="0"/>
              </a:rPr>
              <a:t>nära en vit pinne som definierar </a:t>
            </a:r>
            <a:r>
              <a:rPr lang="sv-SE" sz="2400" b="1" u="sng" dirty="0" err="1">
                <a:ea typeface="Calibri" panose="020F0502020204030204" pitchFamily="34" charset="0"/>
                <a:cs typeface="Times New Roman" panose="02020603050405020304" pitchFamily="18" charset="0"/>
              </a:rPr>
              <a:t>out</a:t>
            </a:r>
            <a:r>
              <a:rPr lang="sv-SE" sz="2400" b="1" u="sng" dirty="0">
                <a:ea typeface="Calibri" panose="020F0502020204030204" pitchFamily="34" charset="0"/>
                <a:cs typeface="Times New Roman" panose="02020603050405020304" pitchFamily="18" charset="0"/>
              </a:rPr>
              <a:t> </a:t>
            </a:r>
            <a:r>
              <a:rPr lang="sv-SE" sz="2400" b="1" u="sng" dirty="0" err="1">
                <a:ea typeface="Calibri" panose="020F0502020204030204" pitchFamily="34" charset="0"/>
                <a:cs typeface="Times New Roman" panose="02020603050405020304" pitchFamily="18" charset="0"/>
              </a:rPr>
              <a:t>of</a:t>
            </a:r>
            <a:r>
              <a:rPr lang="sv-SE" sz="2400" b="1" u="sng" dirty="0">
                <a:ea typeface="Calibri" panose="020F0502020204030204" pitchFamily="34" charset="0"/>
                <a:cs typeface="Times New Roman" panose="02020603050405020304" pitchFamily="18" charset="0"/>
              </a:rPr>
              <a:t> </a:t>
            </a:r>
            <a:r>
              <a:rPr lang="sv-SE" sz="2400" b="1" u="sng" dirty="0" err="1">
                <a:ea typeface="Calibri" panose="020F0502020204030204" pitchFamily="34" charset="0"/>
                <a:cs typeface="Times New Roman" panose="02020603050405020304" pitchFamily="18" charset="0"/>
              </a:rPr>
              <a:t>bounds</a:t>
            </a:r>
            <a:r>
              <a:rPr lang="sv-SE" sz="2400" b="1" u="sng" dirty="0">
                <a:ea typeface="Calibri" panose="020F0502020204030204" pitchFamily="34" charset="0"/>
                <a:cs typeface="Times New Roman" panose="02020603050405020304" pitchFamily="18" charset="0"/>
              </a:rPr>
              <a:t>. </a:t>
            </a:r>
            <a:r>
              <a:rPr lang="sv-SE" sz="2400" b="1" dirty="0">
                <a:ea typeface="Calibri" panose="020F0502020204030204" pitchFamily="34" charset="0"/>
                <a:cs typeface="Times New Roman" panose="02020603050405020304" pitchFamily="18" charset="0"/>
              </a:rPr>
              <a:t>Då han anser att den sitter precis i hans spellinje tar han bort den. </a:t>
            </a:r>
          </a:p>
          <a:p>
            <a:pPr>
              <a:lnSpc>
                <a:spcPct val="115000"/>
              </a:lnSpc>
              <a:spcAft>
                <a:spcPts val="1000"/>
              </a:spcAft>
            </a:pPr>
            <a:endParaRPr lang="sv-SE" sz="2400" b="1" dirty="0">
              <a:ea typeface="Calibri" panose="020F0502020204030204" pitchFamily="34" charset="0"/>
              <a:cs typeface="Times New Roman" panose="02020603050405020304" pitchFamily="18" charset="0"/>
            </a:endParaRPr>
          </a:p>
          <a:p>
            <a:pPr>
              <a:lnSpc>
                <a:spcPct val="115000"/>
              </a:lnSpc>
              <a:spcAft>
                <a:spcPts val="1000"/>
              </a:spcAft>
            </a:pPr>
            <a:r>
              <a:rPr lang="sv-SE" sz="2400" b="1" dirty="0">
                <a:ea typeface="Calibri" panose="020F0502020204030204" pitchFamily="34" charset="0"/>
                <a:cs typeface="Times New Roman" panose="02020603050405020304" pitchFamily="18" charset="0"/>
              </a:rPr>
              <a:t>Vilket av följande alternativ är rätt?              </a:t>
            </a:r>
          </a:p>
          <a:p>
            <a:pPr marL="457200" indent="-457200">
              <a:lnSpc>
                <a:spcPct val="115000"/>
              </a:lnSpc>
              <a:spcAft>
                <a:spcPts val="1000"/>
              </a:spcAft>
              <a:buAutoNum type="arabicPeriod"/>
            </a:pPr>
            <a:r>
              <a:rPr lang="sv-SE" sz="2400" b="1" dirty="0">
                <a:ea typeface="Calibri" panose="020F0502020204030204" pitchFamily="34" charset="0"/>
                <a:cs typeface="Times New Roman" panose="02020603050405020304" pitchFamily="18" charset="0"/>
              </a:rPr>
              <a:t>Han får ingen plikt om han sätter tillbaka pinnen innan han slår.       </a:t>
            </a:r>
          </a:p>
          <a:p>
            <a:pPr>
              <a:lnSpc>
                <a:spcPct val="115000"/>
              </a:lnSpc>
              <a:spcAft>
                <a:spcPts val="1000"/>
              </a:spcAft>
            </a:pPr>
            <a:r>
              <a:rPr lang="sv-SE" sz="2400" b="1" dirty="0">
                <a:ea typeface="Calibri" panose="020F0502020204030204" pitchFamily="34" charset="0"/>
                <a:cs typeface="Times New Roman" panose="02020603050405020304" pitchFamily="18" charset="0"/>
              </a:rPr>
              <a:t>X.  Han får två slags plikt och måste sätta tillbaka pinnen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innan han slår                                                                                                                  2.  Han får två slags plikt oavsett om han sätter tillbaka pinnen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eller inte innan han slår</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3649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39552" y="620688"/>
            <a:ext cx="8136904" cy="4708981"/>
          </a:xfrm>
          <a:prstGeom prst="rect">
            <a:avLst/>
          </a:prstGeom>
        </p:spPr>
        <p:txBody>
          <a:bodyPr wrap="square">
            <a:spAutoFit/>
          </a:bodyPr>
          <a:lstStyle/>
          <a:p>
            <a:pPr>
              <a:lnSpc>
                <a:spcPts val="300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11</a:t>
            </a:r>
            <a:endParaRPr lang="sv-SE" sz="2400" b="1" dirty="0">
              <a:ea typeface="Calibri" panose="020F0502020204030204" pitchFamily="34" charset="0"/>
              <a:cs typeface="Times New Roman" panose="02020603050405020304" pitchFamily="18" charset="0"/>
            </a:endParaRPr>
          </a:p>
          <a:p>
            <a:pPr>
              <a:lnSpc>
                <a:spcPts val="3000"/>
              </a:lnSpc>
              <a:spcAft>
                <a:spcPts val="1000"/>
              </a:spcAft>
            </a:pPr>
            <a:r>
              <a:rPr lang="sv-SE" sz="2400" b="1" dirty="0">
                <a:ea typeface="Calibri" panose="020F0502020204030204" pitchFamily="34" charset="0"/>
                <a:cs typeface="Times New Roman" panose="02020603050405020304" pitchFamily="18" charset="0"/>
              </a:rPr>
              <a:t>Spelarens boll ligger </a:t>
            </a:r>
            <a:r>
              <a:rPr lang="sv-SE" sz="2400" b="1" u="sng" dirty="0">
                <a:ea typeface="Calibri" panose="020F0502020204030204" pitchFamily="34" charset="0"/>
                <a:cs typeface="Times New Roman" panose="02020603050405020304" pitchFamily="18" charset="0"/>
              </a:rPr>
              <a:t>pluggad</a:t>
            </a:r>
            <a:r>
              <a:rPr lang="sv-SE" sz="2400" b="1" dirty="0">
                <a:ea typeface="Calibri" panose="020F0502020204030204" pitchFamily="34" charset="0"/>
                <a:cs typeface="Times New Roman" panose="02020603050405020304" pitchFamily="18" charset="0"/>
              </a:rPr>
              <a:t> på fairway men i ett område som är utmärkt med blå pinnar - Mark Under Arbete   </a:t>
            </a:r>
          </a:p>
          <a:p>
            <a:pPr>
              <a:lnSpc>
                <a:spcPts val="3000"/>
              </a:lnSpc>
              <a:spcAft>
                <a:spcPts val="1000"/>
              </a:spcAft>
            </a:pPr>
            <a:r>
              <a:rPr lang="sv-SE" sz="2400" b="1" dirty="0">
                <a:ea typeface="Calibri" panose="020F0502020204030204" pitchFamily="34" charset="0"/>
                <a:cs typeface="Times New Roman" panose="02020603050405020304" pitchFamily="18" charset="0"/>
              </a:rPr>
              <a:t>Vad får spelaren göra om han vill ta lättnad utan plikt enligt Regel 25?                                 </a:t>
            </a:r>
          </a:p>
          <a:p>
            <a:pPr>
              <a:lnSpc>
                <a:spcPts val="3000"/>
              </a:lnSpc>
              <a:spcAft>
                <a:spcPts val="1000"/>
              </a:spcAft>
            </a:pPr>
            <a:r>
              <a:rPr lang="sv-SE" sz="2400" b="1" dirty="0">
                <a:ea typeface="Calibri" panose="020F0502020204030204" pitchFamily="34" charset="0"/>
                <a:cs typeface="Times New Roman" panose="02020603050405020304" pitchFamily="18" charset="0"/>
              </a:rPr>
              <a:t> 1.  Han kan först droppa för pluggad boll och sedan välja mellan att spela den som den ligger eller droppa utanför MUA                                    X.  Han får inte droppa för pluggad boll utan måste droppa bollen direkt utanför MUA.                                                                                                      2.  Han får droppa för pluggad boll men får sedan inte ta lättnad  för MUA                                                                                          </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6860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67544" y="404664"/>
            <a:ext cx="8352928" cy="5843651"/>
          </a:xfrm>
          <a:prstGeom prst="rect">
            <a:avLst/>
          </a:prstGeom>
        </p:spPr>
        <p:txBody>
          <a:bodyPr wrap="square">
            <a:spAutoFit/>
          </a:bodyPr>
          <a:lstStyle/>
          <a:p>
            <a:pPr>
              <a:lnSpc>
                <a:spcPct val="11500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12</a:t>
            </a:r>
            <a:endParaRPr lang="sv-SE" sz="2400" b="1" dirty="0">
              <a:ea typeface="Calibri" panose="020F0502020204030204" pitchFamily="34" charset="0"/>
              <a:cs typeface="Times New Roman" panose="02020603050405020304" pitchFamily="18" charset="0"/>
            </a:endParaRPr>
          </a:p>
          <a:p>
            <a:pPr>
              <a:lnSpc>
                <a:spcPct val="115000"/>
              </a:lnSpc>
              <a:spcAft>
                <a:spcPts val="1000"/>
              </a:spcAft>
            </a:pPr>
            <a:r>
              <a:rPr lang="sv-SE" sz="2400" b="1" dirty="0">
                <a:ea typeface="Calibri" panose="020F0502020204030204" pitchFamily="34" charset="0"/>
                <a:cs typeface="Times New Roman" panose="02020603050405020304" pitchFamily="18" charset="0"/>
              </a:rPr>
              <a:t>Kalle hamnar i en pöl på fairway. Närmaste torra ställe är tio meter in i ruffen. Några meter från bollen är det bara lite vatten.</a:t>
            </a:r>
          </a:p>
          <a:p>
            <a:pPr>
              <a:lnSpc>
                <a:spcPct val="115000"/>
              </a:lnSpc>
              <a:spcAft>
                <a:spcPts val="1000"/>
              </a:spcAft>
            </a:pPr>
            <a:r>
              <a:rPr lang="sv-SE" sz="2400" b="1" dirty="0">
                <a:ea typeface="Calibri" panose="020F0502020204030204" pitchFamily="34" charset="0"/>
                <a:cs typeface="Times New Roman" panose="02020603050405020304" pitchFamily="18" charset="0"/>
              </a:rPr>
              <a:t>Måste han droppa där det är helt torrt?                                                       </a:t>
            </a:r>
          </a:p>
          <a:p>
            <a:pPr>
              <a:lnSpc>
                <a:spcPct val="115000"/>
              </a:lnSpc>
              <a:spcAft>
                <a:spcPts val="1000"/>
              </a:spcAft>
            </a:pPr>
            <a:r>
              <a:rPr lang="sv-SE" sz="2400" b="1" dirty="0">
                <a:ea typeface="Calibri" panose="020F0502020204030204" pitchFamily="34" charset="0"/>
                <a:cs typeface="Times New Roman" panose="02020603050405020304" pitchFamily="18" charset="0"/>
              </a:rPr>
              <a:t>1. Kalle skall droppa på närmaste torra ställe, ej närmare hål, där varken bollens läge, stansen eller svingen störs oavsett om det är ruff eller fairway.                                                                                                               X. Eftersom bollen låg på fairway får Kalle droppa på närmaste ställe på fairway som är helt torrt även om det är 30 meter bort, men ej närmare hål                                                                                                          </a:t>
            </a:r>
          </a:p>
          <a:p>
            <a:pPr>
              <a:lnSpc>
                <a:spcPct val="115000"/>
              </a:lnSpc>
              <a:spcAft>
                <a:spcPts val="1000"/>
              </a:spcAft>
            </a:pPr>
            <a:r>
              <a:rPr lang="sv-SE" sz="2400" b="1" dirty="0">
                <a:ea typeface="Calibri" panose="020F0502020204030204" pitchFamily="34" charset="0"/>
                <a:cs typeface="Times New Roman" panose="02020603050405020304" pitchFamily="18" charset="0"/>
              </a:rPr>
              <a:t>2. Nej, Kalle får droppa på närmaste ställe på fairway där det är så lite vatten att han kan slå                                                                       </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3340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323528" y="332656"/>
            <a:ext cx="8568952" cy="6140142"/>
          </a:xfrm>
          <a:prstGeom prst="rect">
            <a:avLst/>
          </a:prstGeom>
        </p:spPr>
        <p:txBody>
          <a:bodyPr wrap="square">
            <a:spAutoFit/>
          </a:bodyPr>
          <a:lstStyle/>
          <a:p>
            <a:pPr>
              <a:lnSpc>
                <a:spcPct val="11500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13</a:t>
            </a:r>
          </a:p>
          <a:p>
            <a:pPr>
              <a:lnSpc>
                <a:spcPct val="115000"/>
              </a:lnSpc>
              <a:spcAft>
                <a:spcPts val="1000"/>
              </a:spcAft>
            </a:pPr>
            <a:r>
              <a:rPr lang="sv-SE" sz="2400" b="1" dirty="0">
                <a:ea typeface="Calibri" panose="020F0502020204030204" pitchFamily="34" charset="0"/>
                <a:cs typeface="Times New Roman" panose="02020603050405020304" pitchFamily="18" charset="0"/>
              </a:rPr>
              <a:t> Bengts boll ligger strax utanför green och han tänker putta. Innan dess slår Lennart upp sin boll ur bunkern så </a:t>
            </a:r>
            <a:r>
              <a:rPr lang="sv-SE" sz="2400" b="1" u="sng" dirty="0">
                <a:ea typeface="Calibri" panose="020F0502020204030204" pitchFamily="34" charset="0"/>
                <a:cs typeface="Times New Roman" panose="02020603050405020304" pitchFamily="18" charset="0"/>
              </a:rPr>
              <a:t>att sand hamnar på och framför Bengts boll, </a:t>
            </a:r>
            <a:r>
              <a:rPr lang="sv-SE" sz="2400" b="1" dirty="0">
                <a:ea typeface="Calibri" panose="020F0502020204030204" pitchFamily="34" charset="0"/>
                <a:cs typeface="Times New Roman" panose="02020603050405020304" pitchFamily="18" charset="0"/>
              </a:rPr>
              <a:t>såväl på </a:t>
            </a:r>
            <a:r>
              <a:rPr lang="sv-SE" sz="2400" b="1" dirty="0" err="1">
                <a:ea typeface="Calibri" panose="020F0502020204030204" pitchFamily="34" charset="0"/>
                <a:cs typeface="Times New Roman" panose="02020603050405020304" pitchFamily="18" charset="0"/>
              </a:rPr>
              <a:t>foregreen</a:t>
            </a:r>
            <a:r>
              <a:rPr lang="sv-SE" sz="2400" b="1" dirty="0">
                <a:ea typeface="Calibri" panose="020F0502020204030204" pitchFamily="34" charset="0"/>
                <a:cs typeface="Times New Roman" panose="02020603050405020304" pitchFamily="18" charset="0"/>
              </a:rPr>
              <a:t> som på green. </a:t>
            </a:r>
          </a:p>
          <a:p>
            <a:pPr>
              <a:lnSpc>
                <a:spcPct val="115000"/>
              </a:lnSpc>
              <a:spcAft>
                <a:spcPts val="1000"/>
              </a:spcAft>
            </a:pPr>
            <a:r>
              <a:rPr lang="sv-SE" sz="2400" b="1" dirty="0">
                <a:ea typeface="Calibri" panose="020F0502020204030204" pitchFamily="34" charset="0"/>
                <a:cs typeface="Times New Roman" panose="02020603050405020304" pitchFamily="18" charset="0"/>
              </a:rPr>
              <a:t>Vad får Bengt göra?                                                                                                   1. Han får ta bort sanden på green. Dessutom får han göra ren bollen. </a:t>
            </a:r>
          </a:p>
          <a:p>
            <a:pPr>
              <a:lnSpc>
                <a:spcPct val="115000"/>
              </a:lnSpc>
              <a:spcAft>
                <a:spcPts val="1000"/>
              </a:spcAft>
            </a:pPr>
            <a:r>
              <a:rPr lang="sv-SE" sz="2400" b="1" dirty="0">
                <a:ea typeface="Calibri" panose="020F0502020204030204" pitchFamily="34" charset="0"/>
                <a:cs typeface="Times New Roman" panose="02020603050405020304" pitchFamily="18" charset="0"/>
              </a:rPr>
              <a:t>X. Sand är löst naturföremål bara på green. Eftersom hans boll ligger utanför green får han inte ta bort sanden och heller inte göra ren bollen.                                                                                                                 2. Eftersom sanden inte fanns på </a:t>
            </a:r>
            <a:r>
              <a:rPr lang="sv-SE" sz="2400" b="1" dirty="0" err="1">
                <a:ea typeface="Calibri" panose="020F0502020204030204" pitchFamily="34" charset="0"/>
                <a:cs typeface="Times New Roman" panose="02020603050405020304" pitchFamily="18" charset="0"/>
              </a:rPr>
              <a:t>foregreen</a:t>
            </a:r>
            <a:r>
              <a:rPr lang="sv-SE" sz="2400" b="1" dirty="0">
                <a:ea typeface="Calibri" panose="020F0502020204030204" pitchFamily="34" charset="0"/>
                <a:cs typeface="Times New Roman" panose="02020603050405020304" pitchFamily="18" charset="0"/>
              </a:rPr>
              <a:t> när Bengts boll hade stannat får han i det här läget ta bort sanden också där utan plikt. Han får också göra ren bollen                                                                              </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2128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1547664" y="2420889"/>
            <a:ext cx="5904656" cy="1569660"/>
          </a:xfrm>
          <a:prstGeom prst="rect">
            <a:avLst/>
          </a:prstGeom>
          <a:noFill/>
        </p:spPr>
        <p:txBody>
          <a:bodyPr wrap="square" rtlCol="0">
            <a:spAutoFit/>
          </a:bodyPr>
          <a:lstStyle/>
          <a:p>
            <a:r>
              <a:rPr lang="sv-SE" sz="3200" b="1" dirty="0">
                <a:solidFill>
                  <a:srgbClr val="0070C0"/>
                </a:solidFill>
              </a:rPr>
              <a:t>Ha trevligt på banan i sommar!</a:t>
            </a:r>
          </a:p>
          <a:p>
            <a:endParaRPr lang="sv-SE" sz="3200" b="1" dirty="0"/>
          </a:p>
          <a:p>
            <a:r>
              <a:rPr lang="sv-SE" sz="3200" b="1" dirty="0">
                <a:solidFill>
                  <a:srgbClr val="0070C0"/>
                </a:solidFill>
              </a:rPr>
              <a:t>   </a:t>
            </a:r>
            <a:r>
              <a:rPr lang="sv-SE" sz="3200" dirty="0">
                <a:solidFill>
                  <a:srgbClr val="0070C0"/>
                </a:solidFill>
              </a:rPr>
              <a:t>Tack för uppmärksamheten!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899592" y="684146"/>
            <a:ext cx="7848872" cy="5489708"/>
          </a:xfrm>
          <a:prstGeom prst="rect">
            <a:avLst/>
          </a:prstGeom>
        </p:spPr>
        <p:txBody>
          <a:bodyPr wrap="square">
            <a:spAutoFit/>
          </a:bodyPr>
          <a:lstStyle/>
          <a:p>
            <a:pPr>
              <a:lnSpc>
                <a:spcPct val="115000"/>
              </a:lnSpc>
              <a:spcAft>
                <a:spcPts val="1000"/>
              </a:spcAft>
            </a:pPr>
            <a:r>
              <a:rPr lang="sv-SE" sz="2000" b="1" dirty="0">
                <a:ea typeface="Calibri" panose="020F0502020204030204" pitchFamily="34" charset="0"/>
                <a:cs typeface="Times New Roman" panose="02020603050405020304" pitchFamily="18" charset="0"/>
              </a:rPr>
              <a:t>      		</a:t>
            </a:r>
            <a:r>
              <a:rPr lang="sv-SE" sz="2000" b="1" dirty="0">
                <a:solidFill>
                  <a:schemeClr val="accent1">
                    <a:lumMod val="75000"/>
                  </a:schemeClr>
                </a:solidFill>
                <a:ea typeface="Calibri" panose="020F0502020204030204" pitchFamily="34" charset="0"/>
                <a:cs typeface="Times New Roman" panose="02020603050405020304" pitchFamily="18" charset="0"/>
              </a:rPr>
              <a:t>                 </a:t>
            </a:r>
            <a:r>
              <a:rPr lang="sv-SE" sz="3200" b="1" dirty="0">
                <a:solidFill>
                  <a:schemeClr val="accent1">
                    <a:lumMod val="75000"/>
                  </a:schemeClr>
                </a:solidFill>
                <a:ea typeface="Calibri" panose="020F0502020204030204" pitchFamily="34" charset="0"/>
                <a:cs typeface="Times New Roman" panose="02020603050405020304" pitchFamily="18" charset="0"/>
              </a:rPr>
              <a:t>Fråga 1         </a:t>
            </a:r>
          </a:p>
          <a:p>
            <a:pPr>
              <a:lnSpc>
                <a:spcPct val="115000"/>
              </a:lnSpc>
              <a:spcAft>
                <a:spcPts val="1000"/>
              </a:spcAft>
            </a:pPr>
            <a:r>
              <a:rPr lang="sv-SE" sz="2000" b="1" dirty="0">
                <a:ea typeface="Calibri" panose="020F0502020204030204" pitchFamily="34" charset="0"/>
                <a:cs typeface="Times New Roman" panose="02020603050405020304" pitchFamily="18" charset="0"/>
              </a:rPr>
              <a:t> </a:t>
            </a:r>
            <a:r>
              <a:rPr lang="sv-SE" sz="2800" b="1" dirty="0">
                <a:ea typeface="Calibri" panose="020F0502020204030204" pitchFamily="34" charset="0"/>
                <a:cs typeface="Times New Roman" panose="02020603050405020304" pitchFamily="18" charset="0"/>
              </a:rPr>
              <a:t>Kalle som spelar från röd tee peggar upp på gul tee av misstag och slår ut med sin driver. Nisse påtalar detta för Kalle. </a:t>
            </a:r>
          </a:p>
          <a:p>
            <a:pPr>
              <a:lnSpc>
                <a:spcPct val="115000"/>
              </a:lnSpc>
              <a:spcAft>
                <a:spcPts val="1000"/>
              </a:spcAft>
            </a:pPr>
            <a:r>
              <a:rPr lang="sv-SE" sz="2800" b="1" dirty="0">
                <a:ea typeface="Calibri" panose="020F0502020204030204" pitchFamily="34" charset="0"/>
                <a:cs typeface="Times New Roman" panose="02020603050405020304" pitchFamily="18" charset="0"/>
              </a:rPr>
              <a:t>Vad skall denne göra nu? </a:t>
            </a:r>
            <a:r>
              <a:rPr lang="sv-SE" sz="2400" b="1" dirty="0">
                <a:ea typeface="Calibri" panose="020F0502020204030204" pitchFamily="34" charset="0"/>
                <a:cs typeface="Times New Roman" panose="02020603050405020304" pitchFamily="18" charset="0"/>
              </a:rPr>
              <a:t>(Gäller slagspel.)</a:t>
            </a:r>
          </a:p>
          <a:p>
            <a:pPr>
              <a:lnSpc>
                <a:spcPct val="115000"/>
              </a:lnSpc>
              <a:spcAft>
                <a:spcPts val="1000"/>
              </a:spcAft>
            </a:pPr>
            <a:r>
              <a:rPr lang="sv-SE" sz="2800" b="1" dirty="0">
                <a:ea typeface="Calibri" panose="020F0502020204030204" pitchFamily="34" charset="0"/>
                <a:cs typeface="Times New Roman" panose="02020603050405020304" pitchFamily="18" charset="0"/>
              </a:rPr>
              <a:t>                                                                                                                             1.   Spela sitt tredje slag från rätt tee                                                         X.   Spela sitt fjärde slag från rätt tee                                                                   2.   Spela en ny boll från rätt tee utan plikt</a:t>
            </a:r>
          </a:p>
          <a:p>
            <a:pPr>
              <a:lnSpc>
                <a:spcPct val="115000"/>
              </a:lnSpc>
              <a:spcAft>
                <a:spcPts val="1000"/>
              </a:spcAft>
            </a:pPr>
            <a:endParaRPr lang="sv-SE" sz="2000" b="1"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263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9552" y="548680"/>
            <a:ext cx="8064896" cy="6140142"/>
          </a:xfrm>
          <a:prstGeom prst="rect">
            <a:avLst/>
          </a:prstGeom>
        </p:spPr>
        <p:txBody>
          <a:bodyPr wrap="square">
            <a:spAutoFit/>
          </a:bodyPr>
          <a:lstStyle/>
          <a:p>
            <a:pPr>
              <a:lnSpc>
                <a:spcPct val="11500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2</a:t>
            </a:r>
          </a:p>
          <a:p>
            <a:pPr>
              <a:lnSpc>
                <a:spcPct val="115000"/>
              </a:lnSpc>
              <a:spcAft>
                <a:spcPts val="1000"/>
              </a:spcAft>
            </a:pPr>
            <a:r>
              <a:rPr lang="sv-SE" sz="2400" b="1" dirty="0">
                <a:ea typeface="Calibri" panose="020F0502020204030204" pitchFamily="34" charset="0"/>
                <a:cs typeface="Times New Roman" panose="02020603050405020304" pitchFamily="18" charset="0"/>
              </a:rPr>
              <a:t>Knut slår ” årets drive” som träffar en tall på fairway och studsar nära gränsen för </a:t>
            </a:r>
            <a:r>
              <a:rPr lang="sv-SE" sz="2400" b="1" dirty="0" err="1">
                <a:ea typeface="Calibri" panose="020F0502020204030204" pitchFamily="34" charset="0"/>
                <a:cs typeface="Times New Roman" panose="02020603050405020304" pitchFamily="18" charset="0"/>
              </a:rPr>
              <a:t>out</a:t>
            </a:r>
            <a:r>
              <a:rPr lang="sv-SE" sz="2400" b="1" dirty="0">
                <a:ea typeface="Calibri" panose="020F0502020204030204" pitchFamily="34" charset="0"/>
                <a:cs typeface="Times New Roman" panose="02020603050405020304" pitchFamily="18" charset="0"/>
              </a:rPr>
              <a:t> </a:t>
            </a:r>
            <a:r>
              <a:rPr lang="sv-SE" sz="2400" b="1" dirty="0" err="1">
                <a:ea typeface="Calibri" panose="020F0502020204030204" pitchFamily="34" charset="0"/>
                <a:cs typeface="Times New Roman" panose="02020603050405020304" pitchFamily="18" charset="0"/>
              </a:rPr>
              <a:t>of</a:t>
            </a:r>
            <a:r>
              <a:rPr lang="sv-SE" sz="2400" b="1" dirty="0">
                <a:ea typeface="Calibri" panose="020F0502020204030204" pitchFamily="34" charset="0"/>
                <a:cs typeface="Times New Roman" panose="02020603050405020304" pitchFamily="18" charset="0"/>
              </a:rPr>
              <a:t> </a:t>
            </a:r>
            <a:r>
              <a:rPr lang="sv-SE" sz="2400" b="1" dirty="0" err="1">
                <a:ea typeface="Calibri" panose="020F0502020204030204" pitchFamily="34" charset="0"/>
                <a:cs typeface="Times New Roman" panose="02020603050405020304" pitchFamily="18" charset="0"/>
              </a:rPr>
              <a:t>bounds</a:t>
            </a:r>
            <a:r>
              <a:rPr lang="sv-SE" sz="2400" b="1" dirty="0">
                <a:ea typeface="Calibri" panose="020F0502020204030204" pitchFamily="34" charset="0"/>
                <a:cs typeface="Times New Roman" panose="02020603050405020304" pitchFamily="18" charset="0"/>
              </a:rPr>
              <a:t>. När kompisen slagit ut sin boll tar Knut fram en ny boll och talar om att han skall slå en provisorisk boll. Det blir ett bra slag, ännu längre än det första utslaget. Efter tre minuters letande hittar han sin första boll en halv meter </a:t>
            </a:r>
            <a:r>
              <a:rPr lang="sv-SE" sz="2400" b="1" u="sng" dirty="0">
                <a:ea typeface="Calibri" panose="020F0502020204030204" pitchFamily="34" charset="0"/>
                <a:cs typeface="Times New Roman" panose="02020603050405020304" pitchFamily="18" charset="0"/>
              </a:rPr>
              <a:t>utanför</a:t>
            </a:r>
            <a:r>
              <a:rPr lang="sv-SE" sz="2400" b="1" dirty="0">
                <a:ea typeface="Calibri" panose="020F0502020204030204" pitchFamily="34" charset="0"/>
                <a:cs typeface="Times New Roman" panose="02020603050405020304" pitchFamily="18" charset="0"/>
              </a:rPr>
              <a:t> de vita pinnarna. Han tar upp den och går till sin andra boll. ” Vad gör Du”? frågar kompisen.” Slår mitt fjärde slag på den här bollen”, svarade Knut.” Eftersom Du hittade Din ursprungliga boll och den låg </a:t>
            </a:r>
            <a:r>
              <a:rPr lang="sv-SE" sz="2400" b="1" dirty="0" err="1">
                <a:ea typeface="Calibri" panose="020F0502020204030204" pitchFamily="34" charset="0"/>
                <a:cs typeface="Times New Roman" panose="02020603050405020304" pitchFamily="18" charset="0"/>
              </a:rPr>
              <a:t>out</a:t>
            </a:r>
            <a:r>
              <a:rPr lang="sv-SE" sz="2400" b="1" dirty="0">
                <a:ea typeface="Calibri" panose="020F0502020204030204" pitchFamily="34" charset="0"/>
                <a:cs typeface="Times New Roman" panose="02020603050405020304" pitchFamily="18" charset="0"/>
              </a:rPr>
              <a:t> </a:t>
            </a:r>
            <a:r>
              <a:rPr lang="sv-SE" sz="2400" b="1" dirty="0" err="1">
                <a:ea typeface="Calibri" panose="020F0502020204030204" pitchFamily="34" charset="0"/>
                <a:cs typeface="Times New Roman" panose="02020603050405020304" pitchFamily="18" charset="0"/>
              </a:rPr>
              <a:t>of</a:t>
            </a:r>
            <a:r>
              <a:rPr lang="sv-SE" sz="2400" b="1" dirty="0">
                <a:ea typeface="Calibri" panose="020F0502020204030204" pitchFamily="34" charset="0"/>
                <a:cs typeface="Times New Roman" panose="02020603050405020304" pitchFamily="18" charset="0"/>
              </a:rPr>
              <a:t> </a:t>
            </a:r>
            <a:r>
              <a:rPr lang="sv-SE" sz="2400" b="1" dirty="0" err="1">
                <a:ea typeface="Calibri" panose="020F0502020204030204" pitchFamily="34" charset="0"/>
                <a:cs typeface="Times New Roman" panose="02020603050405020304" pitchFamily="18" charset="0"/>
              </a:rPr>
              <a:t>bounds</a:t>
            </a:r>
            <a:r>
              <a:rPr lang="sv-SE" sz="2400" b="1" dirty="0">
                <a:ea typeface="Calibri" panose="020F0502020204030204" pitchFamily="34" charset="0"/>
                <a:cs typeface="Times New Roman" panose="02020603050405020304" pitchFamily="18" charset="0"/>
              </a:rPr>
              <a:t> måste Du gå tillbaka till tee och slå Ditt tredje slag”. </a:t>
            </a:r>
          </a:p>
          <a:p>
            <a:pPr>
              <a:lnSpc>
                <a:spcPct val="115000"/>
              </a:lnSpc>
              <a:spcAft>
                <a:spcPts val="1000"/>
              </a:spcAft>
            </a:pPr>
            <a:r>
              <a:rPr lang="sv-SE" sz="2400" b="1" dirty="0">
                <a:ea typeface="Calibri" panose="020F0502020204030204" pitchFamily="34" charset="0"/>
                <a:cs typeface="Times New Roman" panose="02020603050405020304" pitchFamily="18" charset="0"/>
              </a:rPr>
              <a:t>Vem har rätt?                                                      </a:t>
            </a:r>
          </a:p>
          <a:p>
            <a:pPr>
              <a:lnSpc>
                <a:spcPct val="115000"/>
              </a:lnSpc>
              <a:spcAft>
                <a:spcPts val="1000"/>
              </a:spcAft>
            </a:pPr>
            <a:r>
              <a:rPr lang="sv-SE" sz="2400" b="1" dirty="0">
                <a:ea typeface="Calibri" panose="020F0502020204030204" pitchFamily="34" charset="0"/>
                <a:cs typeface="Times New Roman" panose="02020603050405020304" pitchFamily="18" charset="0"/>
              </a:rPr>
              <a:t>1. Knut gör rätt       X. Kompisen har rätt     2. Båda har fel</a:t>
            </a:r>
          </a:p>
        </p:txBody>
      </p:sp>
    </p:spTree>
    <p:extLst>
      <p:ext uri="{BB962C8B-B14F-4D97-AF65-F5344CB8AC3E}">
        <p14:creationId xmlns:p14="http://schemas.microsoft.com/office/powerpoint/2010/main" val="505144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83568" y="404664"/>
            <a:ext cx="7776864" cy="5946949"/>
          </a:xfrm>
          <a:prstGeom prst="rect">
            <a:avLst/>
          </a:prstGeom>
        </p:spPr>
        <p:txBody>
          <a:bodyPr wrap="square">
            <a:spAutoFit/>
          </a:bodyPr>
          <a:lstStyle/>
          <a:p>
            <a:pPr>
              <a:lnSpc>
                <a:spcPct val="11500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3</a:t>
            </a:r>
          </a:p>
          <a:p>
            <a:pPr>
              <a:lnSpc>
                <a:spcPct val="115000"/>
              </a:lnSpc>
              <a:spcAft>
                <a:spcPts val="1000"/>
              </a:spcAft>
            </a:pPr>
            <a:r>
              <a:rPr lang="sv-SE" sz="2400" b="1" dirty="0">
                <a:ea typeface="Calibri" panose="020F0502020204030204" pitchFamily="34" charset="0"/>
                <a:cs typeface="Times New Roman" panose="02020603050405020304" pitchFamily="18" charset="0"/>
              </a:rPr>
              <a:t>Adam </a:t>
            </a:r>
            <a:r>
              <a:rPr lang="sv-SE" sz="2400" b="1" dirty="0" err="1">
                <a:ea typeface="Calibri" panose="020F0502020204030204" pitchFamily="34" charset="0"/>
                <a:cs typeface="Times New Roman" panose="02020603050405020304" pitchFamily="18" charset="0"/>
              </a:rPr>
              <a:t>hookar</a:t>
            </a:r>
            <a:r>
              <a:rPr lang="sv-SE" sz="2400" b="1" dirty="0">
                <a:ea typeface="Calibri" panose="020F0502020204030204" pitchFamily="34" charset="0"/>
                <a:cs typeface="Times New Roman" panose="02020603050405020304" pitchFamily="18" charset="0"/>
              </a:rPr>
              <a:t> sin drive och hittar en boll han tror är hans. En bit längre bort ligger en boll med samma logga och nummer. Omöjligt att skilja dem åt. </a:t>
            </a:r>
          </a:p>
          <a:p>
            <a:pPr>
              <a:lnSpc>
                <a:spcPct val="115000"/>
              </a:lnSpc>
              <a:spcAft>
                <a:spcPts val="1000"/>
              </a:spcAft>
            </a:pPr>
            <a:r>
              <a:rPr lang="sv-SE" sz="2400" b="1" dirty="0">
                <a:ea typeface="Calibri" panose="020F0502020204030204" pitchFamily="34" charset="0"/>
                <a:cs typeface="Times New Roman" panose="02020603050405020304" pitchFamily="18" charset="0"/>
              </a:rPr>
              <a:t>Vad gör han?                                                                                </a:t>
            </a:r>
          </a:p>
          <a:p>
            <a:pPr>
              <a:lnSpc>
                <a:spcPct val="115000"/>
              </a:lnSpc>
              <a:spcAft>
                <a:spcPts val="1000"/>
              </a:spcAft>
            </a:pPr>
            <a:r>
              <a:rPr lang="sv-SE" sz="2400" b="1" dirty="0">
                <a:ea typeface="Calibri" panose="020F0502020204030204" pitchFamily="34" charset="0"/>
                <a:cs typeface="Times New Roman" panose="02020603050405020304" pitchFamily="18" charset="0"/>
              </a:rPr>
              <a:t>1.   Plikta ett slag enligt Regel 1 – 4, Rätt och Billighet, och spelar sitt tredje slag på valfri boll.                                                                               </a:t>
            </a:r>
          </a:p>
          <a:p>
            <a:pPr>
              <a:lnSpc>
                <a:spcPct val="115000"/>
              </a:lnSpc>
              <a:spcAft>
                <a:spcPts val="1000"/>
              </a:spcAft>
            </a:pPr>
            <a:r>
              <a:rPr lang="sv-SE" sz="2400" b="1" dirty="0">
                <a:ea typeface="Calibri" panose="020F0502020204030204" pitchFamily="34" charset="0"/>
                <a:cs typeface="Times New Roman" panose="02020603050405020304" pitchFamily="18" charset="0"/>
              </a:rPr>
              <a:t>X.  Eftersom Adam inte kan identifiera sin boll är den förlorad och han måste gå tillbaka och spela en boll från tee med ett slag plikt                 </a:t>
            </a:r>
          </a:p>
          <a:p>
            <a:pPr>
              <a:lnSpc>
                <a:spcPct val="115000"/>
              </a:lnSpc>
              <a:spcAft>
                <a:spcPts val="1000"/>
              </a:spcAft>
            </a:pPr>
            <a:r>
              <a:rPr lang="sv-SE" sz="2400" b="1" dirty="0">
                <a:ea typeface="Calibri" panose="020F0502020204030204" pitchFamily="34" charset="0"/>
                <a:cs typeface="Times New Roman" panose="02020603050405020304" pitchFamily="18" charset="0"/>
              </a:rPr>
              <a:t> 2.  Eftersom en av bollarna måste vara Adams får han enligt Regel 1 – 4 välja en av dem och skall då spela sitt andra slag             </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084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95536" y="548680"/>
            <a:ext cx="8280920" cy="5021888"/>
          </a:xfrm>
          <a:prstGeom prst="rect">
            <a:avLst/>
          </a:prstGeom>
        </p:spPr>
        <p:txBody>
          <a:bodyPr wrap="square">
            <a:spAutoFit/>
          </a:bodyPr>
          <a:lstStyle/>
          <a:p>
            <a:pPr>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4</a:t>
            </a:r>
          </a:p>
          <a:p>
            <a:pPr>
              <a:lnSpc>
                <a:spcPts val="3000"/>
              </a:lnSpc>
              <a:spcAft>
                <a:spcPts val="600"/>
              </a:spcAft>
            </a:pPr>
            <a:r>
              <a:rPr lang="sv-SE" sz="2400" b="1" dirty="0">
                <a:ea typeface="Calibri" panose="020F0502020204030204" pitchFamily="34" charset="0"/>
                <a:cs typeface="Times New Roman" panose="02020603050405020304" pitchFamily="18" charset="0"/>
              </a:rPr>
              <a:t>Kalle och Nisse har en härlig dag på banan, solen skiner ikapp med gubbarna. Vad kan fördärva en sådan runda? Jo att Kalle </a:t>
            </a:r>
            <a:r>
              <a:rPr lang="sv-SE" sz="2400" b="1" u="sng" dirty="0">
                <a:ea typeface="Calibri" panose="020F0502020204030204" pitchFamily="34" charset="0"/>
                <a:cs typeface="Times New Roman" panose="02020603050405020304" pitchFamily="18" charset="0"/>
              </a:rPr>
              <a:t>spelade på fel boll </a:t>
            </a:r>
            <a:r>
              <a:rPr lang="sv-SE" sz="2400" b="1" dirty="0">
                <a:ea typeface="Calibri" panose="020F0502020204030204" pitchFamily="34" charset="0"/>
                <a:cs typeface="Times New Roman" panose="02020603050405020304" pitchFamily="18" charset="0"/>
              </a:rPr>
              <a:t>när han skulle spela in på green. Felet upptäcks när Kalle kommit upp på green. </a:t>
            </a:r>
          </a:p>
          <a:p>
            <a:pPr>
              <a:lnSpc>
                <a:spcPts val="3000"/>
              </a:lnSpc>
              <a:spcAft>
                <a:spcPts val="600"/>
              </a:spcAft>
            </a:pPr>
            <a:endParaRPr lang="sv-SE" sz="2400" b="1" dirty="0">
              <a:ea typeface="Calibri" panose="020F0502020204030204" pitchFamily="34" charset="0"/>
              <a:cs typeface="Times New Roman" panose="02020603050405020304" pitchFamily="18" charset="0"/>
            </a:endParaRPr>
          </a:p>
          <a:p>
            <a:pPr>
              <a:lnSpc>
                <a:spcPts val="3000"/>
              </a:lnSpc>
              <a:spcAft>
                <a:spcPts val="600"/>
              </a:spcAft>
            </a:pPr>
            <a:r>
              <a:rPr lang="sv-SE" sz="2400" b="1" dirty="0">
                <a:ea typeface="Calibri" panose="020F0502020204030204" pitchFamily="34" charset="0"/>
                <a:cs typeface="Times New Roman" panose="02020603050405020304" pitchFamily="18" charset="0"/>
              </a:rPr>
              <a:t>Vad gäller nu då?   </a:t>
            </a:r>
          </a:p>
          <a:p>
            <a:pPr>
              <a:lnSpc>
                <a:spcPts val="3000"/>
              </a:lnSpc>
              <a:spcAft>
                <a:spcPts val="600"/>
              </a:spcAft>
            </a:pPr>
            <a:r>
              <a:rPr lang="sv-SE" sz="2400" b="1" dirty="0">
                <a:ea typeface="Calibri" panose="020F0502020204030204" pitchFamily="34" charset="0"/>
                <a:cs typeface="Times New Roman" panose="02020603050405020304" pitchFamily="18" charset="0"/>
              </a:rPr>
              <a:t>                                      </a:t>
            </a:r>
          </a:p>
          <a:p>
            <a:pPr marL="514350" indent="-514350">
              <a:lnSpc>
                <a:spcPts val="3000"/>
              </a:lnSpc>
              <a:spcAft>
                <a:spcPts val="600"/>
              </a:spcAft>
              <a:buAutoNum type="arabicPeriod"/>
            </a:pPr>
            <a:r>
              <a:rPr lang="sv-SE" sz="2400" b="1" dirty="0">
                <a:ea typeface="Calibri" panose="020F0502020204030204" pitchFamily="34" charset="0"/>
                <a:cs typeface="Times New Roman" panose="02020603050405020304" pitchFamily="18" charset="0"/>
              </a:rPr>
              <a:t>Kalle får ett pliktslag för spel på fel boll                                       </a:t>
            </a:r>
          </a:p>
          <a:p>
            <a:pPr>
              <a:lnSpc>
                <a:spcPts val="3000"/>
              </a:lnSpc>
              <a:spcAft>
                <a:spcPts val="600"/>
              </a:spcAft>
            </a:pPr>
            <a:r>
              <a:rPr lang="sv-SE" sz="2400" b="1" dirty="0">
                <a:ea typeface="Calibri" panose="020F0502020204030204" pitchFamily="34" charset="0"/>
                <a:cs typeface="Times New Roman" panose="02020603050405020304" pitchFamily="18" charset="0"/>
              </a:rPr>
              <a:t>X.    Kalle går tillbaka och spelar rätt boll och slipper pliktslag                     </a:t>
            </a:r>
          </a:p>
          <a:p>
            <a:pPr>
              <a:lnSpc>
                <a:spcPts val="3000"/>
              </a:lnSpc>
              <a:spcAft>
                <a:spcPts val="600"/>
              </a:spcAft>
            </a:pPr>
            <a:r>
              <a:rPr lang="sv-SE" sz="2400" b="1" dirty="0">
                <a:ea typeface="Calibri" panose="020F0502020204030204" pitchFamily="34" charset="0"/>
                <a:cs typeface="Times New Roman" panose="02020603050405020304" pitchFamily="18" charset="0"/>
              </a:rPr>
              <a:t>2.    Kalle rättar till sitt fel och får två pliktslag </a:t>
            </a:r>
            <a:endParaRPr lang="sv-SE" sz="2400" b="1" dirty="0"/>
          </a:p>
        </p:txBody>
      </p:sp>
    </p:spTree>
    <p:extLst>
      <p:ext uri="{BB962C8B-B14F-4D97-AF65-F5344CB8AC3E}">
        <p14:creationId xmlns:p14="http://schemas.microsoft.com/office/powerpoint/2010/main" val="165246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683568" y="548680"/>
            <a:ext cx="8208912" cy="5478423"/>
          </a:xfrm>
          <a:prstGeom prst="rect">
            <a:avLst/>
          </a:prstGeom>
        </p:spPr>
        <p:txBody>
          <a:bodyPr wrap="square">
            <a:spAutoFit/>
          </a:bodyPr>
          <a:lstStyle/>
          <a:p>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5</a:t>
            </a:r>
          </a:p>
          <a:p>
            <a:endParaRPr lang="sv-SE" sz="2400" b="1" dirty="0">
              <a:ea typeface="Calibri" panose="020F0502020204030204" pitchFamily="34" charset="0"/>
              <a:cs typeface="Times New Roman" panose="02020603050405020304" pitchFamily="18" charset="0"/>
            </a:endParaRPr>
          </a:p>
          <a:p>
            <a:r>
              <a:rPr lang="sv-SE" sz="2400" b="1" dirty="0">
                <a:ea typeface="Calibri" panose="020F0502020204030204" pitchFamily="34" charset="0"/>
                <a:cs typeface="Times New Roman" panose="02020603050405020304" pitchFamily="18" charset="0"/>
              </a:rPr>
              <a:t>Spelaren finner sin boll pluggad på fairway. </a:t>
            </a:r>
          </a:p>
          <a:p>
            <a:endParaRPr lang="sv-SE" sz="2400" b="1" dirty="0">
              <a:ea typeface="Calibri" panose="020F0502020204030204" pitchFamily="34" charset="0"/>
              <a:cs typeface="Times New Roman" panose="02020603050405020304" pitchFamily="18" charset="0"/>
            </a:endParaRPr>
          </a:p>
          <a:p>
            <a:r>
              <a:rPr lang="sv-SE" sz="2400" b="1" dirty="0">
                <a:ea typeface="Calibri" panose="020F0502020204030204" pitchFamily="34" charset="0"/>
                <a:cs typeface="Times New Roman" panose="02020603050405020304" pitchFamily="18" charset="0"/>
              </a:rPr>
              <a:t>I vilket av följande alternativ får spelaren ingen plikt?</a:t>
            </a:r>
          </a:p>
          <a:p>
            <a:r>
              <a:rPr lang="sv-SE" sz="2400" b="1" dirty="0">
                <a:ea typeface="Calibri" panose="020F0502020204030204" pitchFamily="34" charset="0"/>
                <a:cs typeface="Times New Roman" panose="02020603050405020304" pitchFamily="18" charset="0"/>
              </a:rPr>
              <a:t>                                                               </a:t>
            </a:r>
          </a:p>
          <a:p>
            <a:pPr marL="514350" indent="-514350">
              <a:lnSpc>
                <a:spcPts val="2400"/>
              </a:lnSpc>
              <a:spcAft>
                <a:spcPts val="600"/>
              </a:spcAft>
              <a:buAutoNum type="arabicPeriod"/>
            </a:pPr>
            <a:r>
              <a:rPr lang="sv-SE" sz="2400" b="1" dirty="0">
                <a:ea typeface="Calibri" panose="020F0502020204030204" pitchFamily="34" charset="0"/>
                <a:cs typeface="Times New Roman" panose="02020603050405020304" pitchFamily="18" charset="0"/>
              </a:rPr>
              <a:t>Han lyfter bollen, gör ren den och droppar så nära</a:t>
            </a:r>
          </a:p>
          <a:p>
            <a:pPr>
              <a:spcAft>
                <a:spcPts val="600"/>
              </a:spcAft>
            </a:pPr>
            <a:r>
              <a:rPr lang="sv-SE" sz="2400" b="1" dirty="0">
                <a:ea typeface="Calibri" panose="020F0502020204030204" pitchFamily="34" charset="0"/>
                <a:cs typeface="Times New Roman" panose="02020603050405020304" pitchFamily="18" charset="0"/>
              </a:rPr>
              <a:t>       som möjligt nedslagsmärket, inte närmare hål</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X.   Han lyfter bollen, gör inte ren den, lagar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nedslagsmärket  och droppar bollen så nära som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möjligt nedslagsmärket, inte närmare hål   </a:t>
            </a:r>
          </a:p>
          <a:p>
            <a:r>
              <a:rPr lang="sv-SE" sz="2400" b="1" dirty="0">
                <a:ea typeface="Calibri" panose="020F0502020204030204" pitchFamily="34" charset="0"/>
                <a:cs typeface="Times New Roman" panose="02020603050405020304" pitchFamily="18" charset="0"/>
              </a:rPr>
              <a:t>2.   Han lyfter bollen, gör ren den och droppar de</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precis inom en klubblängd från nedslagsmärket,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inte närmare hål </a:t>
            </a:r>
            <a:endParaRPr lang="sv-SE" sz="2400" b="1" dirty="0"/>
          </a:p>
        </p:txBody>
      </p:sp>
    </p:spTree>
    <p:extLst>
      <p:ext uri="{BB962C8B-B14F-4D97-AF65-F5344CB8AC3E}">
        <p14:creationId xmlns:p14="http://schemas.microsoft.com/office/powerpoint/2010/main" val="271671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39552" y="620688"/>
            <a:ext cx="7992888" cy="5234766"/>
          </a:xfrm>
          <a:prstGeom prst="rect">
            <a:avLst/>
          </a:prstGeom>
        </p:spPr>
        <p:txBody>
          <a:bodyPr wrap="square">
            <a:spAutoFit/>
          </a:bodyPr>
          <a:lstStyle/>
          <a:p>
            <a:pPr>
              <a:lnSpc>
                <a:spcPts val="2880"/>
              </a:lnSpc>
              <a:spcAft>
                <a:spcPts val="6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6</a:t>
            </a:r>
          </a:p>
          <a:p>
            <a:pPr>
              <a:lnSpc>
                <a:spcPts val="2880"/>
              </a:lnSpc>
              <a:spcAft>
                <a:spcPts val="600"/>
              </a:spcAft>
            </a:pPr>
            <a:endParaRPr lang="sv-SE" sz="2400" b="1" dirty="0">
              <a:ea typeface="Calibri" panose="020F0502020204030204" pitchFamily="34" charset="0"/>
              <a:cs typeface="Times New Roman" panose="02020603050405020304" pitchFamily="18" charset="0"/>
            </a:endParaRPr>
          </a:p>
          <a:p>
            <a:pPr>
              <a:lnSpc>
                <a:spcPts val="2880"/>
              </a:lnSpc>
              <a:spcAft>
                <a:spcPts val="600"/>
              </a:spcAft>
            </a:pPr>
            <a:r>
              <a:rPr lang="sv-SE" sz="2400" b="1" dirty="0">
                <a:ea typeface="Calibri" panose="020F0502020204030204" pitchFamily="34" charset="0"/>
                <a:cs typeface="Times New Roman" panose="02020603050405020304" pitchFamily="18" charset="0"/>
              </a:rPr>
              <a:t>Nisses slag hamnar i vattnet före green. Eftersom bollen ligger precis innanför hindrets gräns säger Nisse att han tänker förklara den ospelbar och droppa inom två klubblängder vid sidan om hindret. Kalle protesterar: ”Då hindret är markerat med gula pinnar måste Du droppa på </a:t>
            </a:r>
            <a:r>
              <a:rPr lang="sv-SE" sz="2400" b="1" dirty="0" err="1">
                <a:ea typeface="Calibri" panose="020F0502020204030204" pitchFamily="34" charset="0"/>
                <a:cs typeface="Times New Roman" panose="02020603050405020304" pitchFamily="18" charset="0"/>
              </a:rPr>
              <a:t>flagglinjen</a:t>
            </a:r>
            <a:r>
              <a:rPr lang="sv-SE" sz="2400" b="1" dirty="0">
                <a:ea typeface="Calibri" panose="020F0502020204030204" pitchFamily="34" charset="0"/>
                <a:cs typeface="Times New Roman" panose="02020603050405020304" pitchFamily="18" charset="0"/>
              </a:rPr>
              <a:t> eller spela en boll från föregående plats”   </a:t>
            </a:r>
          </a:p>
          <a:p>
            <a:pPr>
              <a:lnSpc>
                <a:spcPts val="2880"/>
              </a:lnSpc>
              <a:spcAft>
                <a:spcPts val="600"/>
              </a:spcAft>
            </a:pPr>
            <a:endParaRPr lang="sv-SE" sz="2400" b="1" dirty="0">
              <a:ea typeface="Calibri" panose="020F0502020204030204" pitchFamily="34" charset="0"/>
              <a:cs typeface="Times New Roman" panose="02020603050405020304" pitchFamily="18" charset="0"/>
            </a:endParaRPr>
          </a:p>
          <a:p>
            <a:pPr>
              <a:lnSpc>
                <a:spcPts val="2880"/>
              </a:lnSpc>
              <a:spcAft>
                <a:spcPts val="600"/>
              </a:spcAft>
            </a:pPr>
            <a:r>
              <a:rPr lang="sv-SE" sz="2400" b="1" dirty="0">
                <a:ea typeface="Calibri" panose="020F0502020204030204" pitchFamily="34" charset="0"/>
                <a:cs typeface="Times New Roman" panose="02020603050405020304" pitchFamily="18" charset="0"/>
              </a:rPr>
              <a:t>Vem har rätt?    		                                                          1.  Nisse har rätt.                                                                                             X.  Kalle har rätt.                                                                                               2.  Ingen av dem har rätt</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337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467544" y="548680"/>
            <a:ext cx="8280920" cy="5824671"/>
          </a:xfrm>
          <a:prstGeom prst="rect">
            <a:avLst/>
          </a:prstGeom>
        </p:spPr>
        <p:txBody>
          <a:bodyPr wrap="square">
            <a:spAutoFit/>
          </a:bodyPr>
          <a:lstStyle/>
          <a:p>
            <a:pPr>
              <a:lnSpc>
                <a:spcPts val="288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7   </a:t>
            </a:r>
          </a:p>
          <a:p>
            <a:pPr>
              <a:lnSpc>
                <a:spcPts val="2880"/>
              </a:lnSpc>
              <a:spcAft>
                <a:spcPts val="1000"/>
              </a:spcAft>
            </a:pPr>
            <a:endParaRPr lang="sv-SE" sz="2400" b="1" dirty="0">
              <a:ea typeface="Calibri" panose="020F0502020204030204" pitchFamily="34" charset="0"/>
              <a:cs typeface="Times New Roman" panose="02020603050405020304" pitchFamily="18" charset="0"/>
            </a:endParaRPr>
          </a:p>
          <a:p>
            <a:pPr>
              <a:lnSpc>
                <a:spcPts val="2880"/>
              </a:lnSpc>
              <a:spcAft>
                <a:spcPts val="1000"/>
              </a:spcAft>
            </a:pPr>
            <a:r>
              <a:rPr lang="sv-SE" sz="2400" b="1" dirty="0">
                <a:ea typeface="Calibri" panose="020F0502020204030204" pitchFamily="34" charset="0"/>
                <a:cs typeface="Times New Roman" panose="02020603050405020304" pitchFamily="18" charset="0"/>
              </a:rPr>
              <a:t>Bengts boll har pluggat sig helt nära ett oflyttbart hindrande föremål på fairway. </a:t>
            </a:r>
          </a:p>
          <a:p>
            <a:pPr>
              <a:lnSpc>
                <a:spcPts val="2880"/>
              </a:lnSpc>
              <a:spcAft>
                <a:spcPts val="1000"/>
              </a:spcAft>
            </a:pPr>
            <a:r>
              <a:rPr lang="sv-SE" sz="2400" b="1" dirty="0">
                <a:ea typeface="Calibri" panose="020F0502020204030204" pitchFamily="34" charset="0"/>
                <a:cs typeface="Times New Roman" panose="02020603050405020304" pitchFamily="18" charset="0"/>
              </a:rPr>
              <a:t>Han lyfter bollen och gör ren den men </a:t>
            </a:r>
            <a:r>
              <a:rPr lang="sv-SE" sz="2400" b="1" dirty="0" err="1">
                <a:ea typeface="Calibri" panose="020F0502020204030204" pitchFamily="34" charset="0"/>
                <a:cs typeface="Times New Roman" panose="02020603050405020304" pitchFamily="18" charset="0"/>
              </a:rPr>
              <a:t>se´n</a:t>
            </a:r>
            <a:r>
              <a:rPr lang="sv-SE" sz="2400" b="1" dirty="0">
                <a:ea typeface="Calibri" panose="020F0502020204030204" pitchFamily="34" charset="0"/>
                <a:cs typeface="Times New Roman" panose="02020603050405020304" pitchFamily="18" charset="0"/>
              </a:rPr>
              <a:t> blir han osäker. </a:t>
            </a:r>
          </a:p>
          <a:p>
            <a:pPr>
              <a:lnSpc>
                <a:spcPts val="2880"/>
              </a:lnSpc>
              <a:spcAft>
                <a:spcPts val="1000"/>
              </a:spcAft>
            </a:pPr>
            <a:r>
              <a:rPr lang="sv-SE" sz="2400" b="1" dirty="0">
                <a:ea typeface="Calibri" panose="020F0502020204030204" pitchFamily="34" charset="0"/>
                <a:cs typeface="Times New Roman" panose="02020603050405020304" pitchFamily="18" charset="0"/>
              </a:rPr>
              <a:t>Var skall han droppa bollen?</a:t>
            </a:r>
          </a:p>
          <a:p>
            <a:pPr>
              <a:lnSpc>
                <a:spcPts val="2880"/>
              </a:lnSpc>
              <a:spcAft>
                <a:spcPts val="1000"/>
              </a:spcAft>
            </a:pPr>
            <a:endParaRPr lang="sv-SE" sz="2400" b="1" dirty="0">
              <a:ea typeface="Calibri" panose="020F0502020204030204" pitchFamily="34" charset="0"/>
              <a:cs typeface="Times New Roman" panose="02020603050405020304" pitchFamily="18" charset="0"/>
            </a:endParaRPr>
          </a:p>
          <a:p>
            <a:pPr marL="457200" indent="-457200">
              <a:lnSpc>
                <a:spcPts val="2880"/>
              </a:lnSpc>
              <a:spcAft>
                <a:spcPts val="1000"/>
              </a:spcAft>
              <a:buAutoNum type="arabicPeriod"/>
            </a:pPr>
            <a:r>
              <a:rPr lang="sv-SE" sz="2400" b="1" dirty="0">
                <a:ea typeface="Calibri" panose="020F0502020204030204" pitchFamily="34" charset="0"/>
                <a:cs typeface="Times New Roman" panose="02020603050405020304" pitchFamily="18" charset="0"/>
              </a:rPr>
              <a:t>Inom en klubblängd från nedslagsmärket, dock ej närmare hål              </a:t>
            </a:r>
          </a:p>
          <a:p>
            <a:pPr>
              <a:lnSpc>
                <a:spcPts val="2880"/>
              </a:lnSpc>
              <a:spcAft>
                <a:spcPts val="1000"/>
              </a:spcAft>
            </a:pPr>
            <a:r>
              <a:rPr lang="sv-SE" sz="2400" b="1" dirty="0">
                <a:ea typeface="Calibri" panose="020F0502020204030204" pitchFamily="34" charset="0"/>
                <a:cs typeface="Times New Roman" panose="02020603050405020304" pitchFamily="18" charset="0"/>
              </a:rPr>
              <a:t>X.   Så nära som möjligt den punkt där bollen låg, dock ej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närmare hål                                                                                                                 2.    Bengt skall välja närmaste spelbara plats och droppa bollen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inom en klubblängd, dock ej närmare hål          </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3435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539552" y="476672"/>
            <a:ext cx="8280920" cy="5843651"/>
          </a:xfrm>
          <a:prstGeom prst="rect">
            <a:avLst/>
          </a:prstGeom>
        </p:spPr>
        <p:txBody>
          <a:bodyPr wrap="square">
            <a:spAutoFit/>
          </a:bodyPr>
          <a:lstStyle/>
          <a:p>
            <a:pPr>
              <a:lnSpc>
                <a:spcPct val="115000"/>
              </a:lnSpc>
              <a:spcAft>
                <a:spcPts val="1000"/>
              </a:spcAft>
            </a:pPr>
            <a:r>
              <a:rPr lang="sv-SE" sz="2400" b="1" dirty="0">
                <a:ea typeface="Calibri" panose="020F0502020204030204" pitchFamily="34" charset="0"/>
                <a:cs typeface="Times New Roman" panose="02020603050405020304" pitchFamily="18" charset="0"/>
              </a:rPr>
              <a:t>			   </a:t>
            </a:r>
            <a:r>
              <a:rPr lang="sv-SE" sz="3200" b="1" dirty="0">
                <a:solidFill>
                  <a:srgbClr val="0070C0"/>
                </a:solidFill>
                <a:ea typeface="Calibri" panose="020F0502020204030204" pitchFamily="34" charset="0"/>
                <a:cs typeface="Times New Roman" panose="02020603050405020304" pitchFamily="18" charset="0"/>
              </a:rPr>
              <a:t>Fråga 8</a:t>
            </a:r>
          </a:p>
          <a:p>
            <a:pPr>
              <a:lnSpc>
                <a:spcPct val="115000"/>
              </a:lnSpc>
              <a:spcAft>
                <a:spcPts val="1000"/>
              </a:spcAft>
            </a:pPr>
            <a:endParaRPr lang="sv-SE" sz="2400" b="1" dirty="0">
              <a:ea typeface="Calibri" panose="020F0502020204030204" pitchFamily="34" charset="0"/>
              <a:cs typeface="Times New Roman" panose="02020603050405020304" pitchFamily="18" charset="0"/>
            </a:endParaRPr>
          </a:p>
          <a:p>
            <a:pPr>
              <a:lnSpc>
                <a:spcPct val="115000"/>
              </a:lnSpc>
              <a:spcAft>
                <a:spcPts val="1000"/>
              </a:spcAft>
            </a:pPr>
            <a:r>
              <a:rPr lang="sv-SE" sz="2400" b="1" dirty="0">
                <a:ea typeface="Calibri" panose="020F0502020204030204" pitchFamily="34" charset="0"/>
                <a:cs typeface="Times New Roman" panose="02020603050405020304" pitchFamily="18" charset="0"/>
              </a:rPr>
              <a:t>Lennarts boll har hamnat i greenbunkern. Där finns ingen kratta men han hittar en i bunkern bredvid. Lennart lyfter krattan och jämnar ut sina spår. För att glädja nästa besökare krattar han även några gamla fotspår i bakkant av sin egen bunker.  </a:t>
            </a:r>
          </a:p>
          <a:p>
            <a:pPr>
              <a:lnSpc>
                <a:spcPct val="115000"/>
              </a:lnSpc>
              <a:spcAft>
                <a:spcPts val="1000"/>
              </a:spcAft>
            </a:pPr>
            <a:r>
              <a:rPr lang="sv-SE" sz="2400" b="1" dirty="0">
                <a:ea typeface="Calibri" panose="020F0502020204030204" pitchFamily="34" charset="0"/>
                <a:cs typeface="Times New Roman" panose="02020603050405020304" pitchFamily="18" charset="0"/>
              </a:rPr>
              <a:t>Fick han göra så?          			                                              </a:t>
            </a:r>
          </a:p>
          <a:p>
            <a:pPr>
              <a:lnSpc>
                <a:spcPct val="115000"/>
              </a:lnSpc>
              <a:spcAft>
                <a:spcPts val="1000"/>
              </a:spcAft>
            </a:pPr>
            <a:r>
              <a:rPr lang="sv-SE" sz="2400" b="1" dirty="0">
                <a:ea typeface="Calibri" panose="020F0502020204030204" pitchFamily="34" charset="0"/>
                <a:cs typeface="Times New Roman" panose="02020603050405020304" pitchFamily="18" charset="0"/>
              </a:rPr>
              <a:t>1.  Nej                                                                                                           X.  Ja och nej. Eftersom Lennart var tvungen att hämta krattan i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en annan bunker fick han kratta sina egna fotspår men inga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      andra                   </a:t>
            </a:r>
            <a:br>
              <a:rPr lang="sv-SE" sz="2400" b="1" dirty="0">
                <a:ea typeface="Calibri" panose="020F0502020204030204" pitchFamily="34" charset="0"/>
                <a:cs typeface="Times New Roman" panose="02020603050405020304" pitchFamily="18" charset="0"/>
              </a:rPr>
            </a:br>
            <a:r>
              <a:rPr lang="sv-SE" sz="2400" b="1" dirty="0">
                <a:ea typeface="Calibri" panose="020F0502020204030204" pitchFamily="34" charset="0"/>
                <a:cs typeface="Times New Roman" panose="02020603050405020304" pitchFamily="18" charset="0"/>
              </a:rPr>
              <a:t>2.  Ja, det är tillåtet.  </a:t>
            </a:r>
            <a:endParaRPr lang="sv-SE" sz="2400" b="1"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962616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3912</TotalTime>
  <Words>21</Words>
  <Application>Microsoft Office PowerPoint</Application>
  <PresentationFormat>Bildspel på skärmen (4:3)</PresentationFormat>
  <Paragraphs>79</Paragraphs>
  <Slides>15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15</vt:i4>
      </vt:variant>
    </vt:vector>
  </HeadingPairs>
  <TitlesOfParts>
    <vt:vector size="20" baseType="lpstr">
      <vt:lpstr>Arial</vt:lpstr>
      <vt:lpstr>Calibri</vt:lpstr>
      <vt:lpstr>Calibri Light</vt:lpstr>
      <vt:lpstr>Times New Roman</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Bengt Lindén</dc:creator>
  <cp:lastModifiedBy>LENNART ALETTE</cp:lastModifiedBy>
  <cp:revision>310</cp:revision>
  <cp:lastPrinted>2015-03-11T14:49:45Z</cp:lastPrinted>
  <dcterms:created xsi:type="dcterms:W3CDTF">2013-03-17T14:06:43Z</dcterms:created>
  <dcterms:modified xsi:type="dcterms:W3CDTF">2017-04-26T11:43:28Z</dcterms:modified>
</cp:coreProperties>
</file>